
<file path=[Content_Types].xml><?xml version="1.0" encoding="utf-8"?>
<Types xmlns="http://schemas.openxmlformats.org/package/2006/content-types">
  <Default Extension="png" ContentType="image/png"/>
  <Default Extension="jpg&amp;ehk=twtgCL7Ofh0oy7ODcnqyWg&amp;r=0&amp;pid=OfficeInsert" ContentType="image/jpeg"/>
  <Default Extension="jpeg" ContentType="image/jpeg"/>
  <Default Extension="jpg&amp;ehk=fDtkxrg28mRDvSKEV6Zdqw&amp;r=0&amp;pid=OfficeInsert" ContentType="image/jpeg"/>
  <Default Extension="rels" ContentType="application/vnd.openxmlformats-package.relationships+xml"/>
  <Default Extension="xml" ContentType="application/xml"/>
  <Default Extension="wdp" ContentType="image/vnd.ms-photo"/>
  <Default Extension="jpg&amp;ehk=7T2Dn430Yfknqum3taP2hQ&amp;r=0&amp;pid=OfficeInsert" ContentType="image/jpeg"/>
  <Default Extension="jpg&amp;ehk=xlXlOnl7my4GoRBElrUTTA&amp;r=0&amp;pid=OfficeInsert" ContentType="image/jpeg"/>
  <Default Extension="jpg&amp;ehk=wyPzVNICKkCcsslyymtJIg&amp;r=0&amp;pid=OfficeInsert" ContentType="image/jpeg"/>
  <Default Extension="jpeg&amp;ehk=us4QVNfb" ContentType="image/jpe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1" r:id="rId3"/>
  </p:sldMasterIdLst>
  <p:notesMasterIdLst>
    <p:notesMasterId r:id="rId54"/>
  </p:notesMasterIdLst>
  <p:sldIdLst>
    <p:sldId id="393" r:id="rId4"/>
    <p:sldId id="316" r:id="rId5"/>
    <p:sldId id="388" r:id="rId6"/>
    <p:sldId id="389" r:id="rId7"/>
    <p:sldId id="392" r:id="rId8"/>
    <p:sldId id="390" r:id="rId9"/>
    <p:sldId id="391" r:id="rId10"/>
    <p:sldId id="394" r:id="rId11"/>
    <p:sldId id="319" r:id="rId12"/>
    <p:sldId id="324" r:id="rId13"/>
    <p:sldId id="365" r:id="rId14"/>
    <p:sldId id="366" r:id="rId15"/>
    <p:sldId id="320" r:id="rId16"/>
    <p:sldId id="321" r:id="rId17"/>
    <p:sldId id="343" r:id="rId18"/>
    <p:sldId id="367" r:id="rId19"/>
    <p:sldId id="322" r:id="rId20"/>
    <p:sldId id="341" r:id="rId21"/>
    <p:sldId id="344" r:id="rId22"/>
    <p:sldId id="345" r:id="rId23"/>
    <p:sldId id="361" r:id="rId24"/>
    <p:sldId id="346" r:id="rId25"/>
    <p:sldId id="347" r:id="rId26"/>
    <p:sldId id="348" r:id="rId27"/>
    <p:sldId id="368" r:id="rId28"/>
    <p:sldId id="354" r:id="rId29"/>
    <p:sldId id="342" r:id="rId30"/>
    <p:sldId id="323" r:id="rId31"/>
    <p:sldId id="340" r:id="rId32"/>
    <p:sldId id="356" r:id="rId33"/>
    <p:sldId id="339" r:id="rId34"/>
    <p:sldId id="325" r:id="rId35"/>
    <p:sldId id="326" r:id="rId36"/>
    <p:sldId id="329" r:id="rId37"/>
    <p:sldId id="362" r:id="rId38"/>
    <p:sldId id="363" r:id="rId39"/>
    <p:sldId id="364" r:id="rId40"/>
    <p:sldId id="372" r:id="rId41"/>
    <p:sldId id="370" r:id="rId42"/>
    <p:sldId id="395" r:id="rId43"/>
    <p:sldId id="369" r:id="rId44"/>
    <p:sldId id="373" r:id="rId45"/>
    <p:sldId id="379" r:id="rId46"/>
    <p:sldId id="375" r:id="rId47"/>
    <p:sldId id="396" r:id="rId48"/>
    <p:sldId id="397" r:id="rId49"/>
    <p:sldId id="398" r:id="rId50"/>
    <p:sldId id="306" r:id="rId51"/>
    <p:sldId id="399" r:id="rId52"/>
    <p:sldId id="269" r:id="rId5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55655"/>
    <a:srgbClr val="0C2F50"/>
    <a:srgbClr val="0F2E50"/>
    <a:srgbClr val="0E2830"/>
    <a:srgbClr val="5E7974"/>
    <a:srgbClr val="F9F5CF"/>
    <a:srgbClr val="395056"/>
    <a:srgbClr val="6F8A7F"/>
    <a:srgbClr val="7287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9" autoAdjust="0"/>
    <p:restoredTop sz="94660"/>
  </p:normalViewPr>
  <p:slideViewPr>
    <p:cSldViewPr>
      <p:cViewPr varScale="1">
        <p:scale>
          <a:sx n="75" d="100"/>
          <a:sy n="75" d="100"/>
        </p:scale>
        <p:origin x="504" y="31"/>
      </p:cViewPr>
      <p:guideLst/>
    </p:cSldViewPr>
  </p:slideViewPr>
  <p:notesTextViewPr>
    <p:cViewPr>
      <p:scale>
        <a:sx n="1" d="1"/>
        <a:sy n="1" d="1"/>
      </p:scale>
      <p:origin x="0" y="0"/>
    </p:cViewPr>
  </p:notesTextViewPr>
  <p:sorterViewPr>
    <p:cViewPr>
      <p:scale>
        <a:sx n="100" d="100"/>
        <a:sy n="100" d="100"/>
      </p:scale>
      <p:origin x="0" y="0"/>
    </p:cViewPr>
  </p:sorter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2E8CA-31DA-4856-9DD7-1270D29D4D16}" type="datetimeFigureOut">
              <a:rPr lang="ru-RU" smtClean="0"/>
              <a:t>05.06.2017</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FB938-D719-40C3-871F-EBB15A5BB4E8}" type="slidenum">
              <a:rPr lang="ru-RU" smtClean="0"/>
              <a:t>‹#›</a:t>
            </a:fld>
            <a:endParaRPr lang="ru-RU"/>
          </a:p>
        </p:txBody>
      </p:sp>
    </p:spTree>
    <p:extLst>
      <p:ext uri="{BB962C8B-B14F-4D97-AF65-F5344CB8AC3E}">
        <p14:creationId xmlns:p14="http://schemas.microsoft.com/office/powerpoint/2010/main" val="374054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37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(May 2016)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6/5/2017 1:08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706483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msdevcon.ru/"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696000" y="729000"/>
            <a:ext cx="1436313" cy="306604"/>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accent6">
            <a:lumMod val="50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rgbClr val="F9F5CF"/>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spTree>
    <p:extLst>
      <p:ext uri="{BB962C8B-B14F-4D97-AF65-F5344CB8AC3E}">
        <p14:creationId xmlns:p14="http://schemas.microsoft.com/office/powerpoint/2010/main" val="119273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4_Section Slide">
    <p:bg>
      <p:bgPr>
        <a:solidFill>
          <a:srgbClr val="5E79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508479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accent6">
            <a:lumMod val="5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696000" y="5857906"/>
            <a:ext cx="1561133" cy="627864"/>
          </a:xfrm>
          <a:prstGeom prst="rect">
            <a:avLst/>
          </a:prstGeom>
          <a:noFill/>
        </p:spPr>
        <p:txBody>
          <a:bodyPr wrap="none" lIns="0" tIns="146304" rIns="0" bIns="146304" rtlCol="0">
            <a:spAutoFit/>
          </a:bodyPr>
          <a:lstStyle/>
          <a:p>
            <a:pPr>
              <a:lnSpc>
                <a:spcPct val="90000"/>
              </a:lnSpc>
              <a:spcAft>
                <a:spcPts val="600"/>
              </a:spcAft>
            </a:pPr>
            <a:r>
              <a:rPr lang="en-US" sz="2400" dirty="0">
                <a:solidFill>
                  <a:schemeClr val="bg1"/>
                </a:solidFill>
              </a:rPr>
              <a:t>#</a:t>
            </a:r>
            <a:r>
              <a:rPr lang="en-US" sz="2400" dirty="0" err="1">
                <a:solidFill>
                  <a:schemeClr val="bg1"/>
                </a:solidFill>
              </a:rPr>
              <a:t>msdevcon</a:t>
            </a:r>
            <a:endParaRPr lang="en-US" sz="2400" dirty="0">
              <a:solidFill>
                <a:schemeClr val="bg1"/>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56000" y="5877887"/>
            <a:ext cx="1576143" cy="587902"/>
          </a:xfrm>
          <a:prstGeom prst="rect">
            <a:avLst/>
          </a:prstGeom>
        </p:spPr>
      </p:pic>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825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a:t>Образец заголовка</a:t>
            </a:r>
          </a:p>
        </p:txBody>
      </p:sp>
    </p:spTree>
    <p:extLst>
      <p:ext uri="{BB962C8B-B14F-4D97-AF65-F5344CB8AC3E}">
        <p14:creationId xmlns:p14="http://schemas.microsoft.com/office/powerpoint/2010/main" val="1890037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76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rgbClr val="0C2F50"/>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31187" y="5229000"/>
            <a:ext cx="9720000" cy="1295762"/>
          </a:xfrm>
          <a:prstGeom prst="rect">
            <a:avLst/>
          </a:prstGeom>
        </p:spPr>
        <p:txBody>
          <a:bodyPr lIns="0" rIns="0"/>
          <a:lstStyle>
            <a:lvl1pPr marL="0" indent="0" algn="l">
              <a:buNone/>
              <a:defRPr sz="3200">
                <a:solidFill>
                  <a:srgbClr val="F9F5CF"/>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68"/>
            <a:ext cx="12182400" cy="3045600"/>
          </a:xfrm>
          <a:prstGeom prst="rect">
            <a:avLst/>
          </a:prstGeom>
          <a:solidFill>
            <a:srgbClr val="0F2E50"/>
          </a:solidFill>
        </p:spPr>
      </p:pic>
      <p:sp>
        <p:nvSpPr>
          <p:cNvPr id="5" name="Rectangle 4"/>
          <p:cNvSpPr/>
          <p:nvPr userDrawn="1"/>
        </p:nvSpPr>
        <p:spPr>
          <a:xfrm>
            <a:off x="0" y="2349000"/>
            <a:ext cx="12182400" cy="720000"/>
          </a:xfrm>
          <a:prstGeom prst="rect">
            <a:avLst/>
          </a:prstGeom>
          <a:gradFill>
            <a:gsLst>
              <a:gs pos="0">
                <a:srgbClr val="0C2F50">
                  <a:alpha val="0"/>
                </a:srgbClr>
              </a:gs>
              <a:gs pos="87300">
                <a:srgbClr val="0C2F50"/>
              </a:gs>
              <a:gs pos="100000">
                <a:srgbClr val="0C2F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ctrTitle" hasCustomPrompt="1"/>
          </p:nvPr>
        </p:nvSpPr>
        <p:spPr>
          <a:xfrm>
            <a:off x="631187" y="2709000"/>
            <a:ext cx="9720000" cy="2340000"/>
          </a:xfrm>
          <a:prstGeom prst="rect">
            <a:avLst/>
          </a:prstGeom>
        </p:spPr>
        <p:txBody>
          <a:bodyPr lIns="0" rIns="0" anchor="b"/>
          <a:lstStyle>
            <a:lvl1pPr algn="l">
              <a:defRPr sz="5400">
                <a:solidFill>
                  <a:srgbClr val="F9F5CF"/>
                </a:solidFill>
                <a:latin typeface="+mj-lt"/>
              </a:defRPr>
            </a:lvl1pPr>
          </a:lstStyle>
          <a:p>
            <a:r>
              <a:rPr lang="en-US" dirty="0"/>
              <a:t>Presentation Title</a:t>
            </a:r>
            <a:endParaRPr lang="ru-RU" dirty="0"/>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chemeClr val="accent4"/>
                </a:solidFill>
                <a:latin typeface="+mj-lt"/>
                <a:cs typeface="Segoe UI Semibold" panose="020B0702040204020203" pitchFamily="34" charset="0"/>
              </a:rPr>
              <a:t>WINDOWS</a:t>
            </a:r>
            <a:endParaRPr lang="en-US" sz="6000" dirty="0">
              <a:solidFill>
                <a:schemeClr val="accent4"/>
              </a:solidFill>
            </a:endParaRPr>
          </a:p>
          <a:p>
            <a:r>
              <a:rPr lang="en-US" sz="6000" dirty="0">
                <a:solidFill>
                  <a:schemeClr val="accent4"/>
                </a:solidFill>
                <a:latin typeface="Segoe UI Semibold" panose="020B0702040204020203" pitchFamily="34" charset="0"/>
                <a:cs typeface="Segoe UI Semibold" panose="020B0702040204020203" pitchFamily="34" charset="0"/>
              </a:rPr>
              <a:t>CAMP</a:t>
            </a:r>
            <a:r>
              <a:rPr lang="en-US" sz="6000" baseline="30000" dirty="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bg1"/>
                </a:solidFill>
                <a:latin typeface="+mj-lt"/>
              </a:rPr>
              <a:t>windowscamp.ru</a:t>
            </a:r>
          </a:p>
        </p:txBody>
      </p:sp>
    </p:spTree>
    <p:extLst>
      <p:ext uri="{BB962C8B-B14F-4D97-AF65-F5344CB8AC3E}">
        <p14:creationId xmlns:p14="http://schemas.microsoft.com/office/powerpoint/2010/main" val="3733701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a:solidFill>
                  <a:schemeClr val="accent4"/>
                </a:solidFill>
                <a:latin typeface="+mj-lt"/>
                <a:cs typeface="Segoe UI Semibold" panose="020B0702040204020203" pitchFamily="34" charset="0"/>
              </a:rPr>
              <a:t>WINDOWS</a:t>
            </a:r>
            <a:endParaRPr lang="en-US" sz="6000" dirty="0">
              <a:solidFill>
                <a:schemeClr val="accent4"/>
              </a:solidFill>
            </a:endParaRPr>
          </a:p>
          <a:p>
            <a:r>
              <a:rPr lang="en-US" sz="6000" dirty="0">
                <a:solidFill>
                  <a:schemeClr val="accent4"/>
                </a:solidFill>
                <a:latin typeface="Segoe UI Semibold" panose="020B0702040204020203" pitchFamily="34" charset="0"/>
                <a:cs typeface="Segoe UI Semibold" panose="020B0702040204020203" pitchFamily="34" charset="0"/>
              </a:rPr>
              <a:t>CAMP</a:t>
            </a:r>
            <a:r>
              <a:rPr lang="en-US" sz="6000" baseline="30000" dirty="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mj-lt"/>
              </a:rPr>
              <a:t>#</a:t>
            </a:r>
            <a:r>
              <a:rPr kumimoji="0" lang="en-US" sz="7200" b="0" i="0" u="none" strike="noStrike" kern="1200" cap="none" spc="0" normalizeH="0" baseline="0" noProof="0" dirty="0" err="1">
                <a:ln>
                  <a:noFill/>
                </a:ln>
                <a:solidFill>
                  <a:schemeClr val="bg1"/>
                </a:solidFill>
                <a:effectLst/>
                <a:uLnTx/>
                <a:uFillTx/>
                <a:latin typeface="+mj-lt"/>
              </a:rPr>
              <a:t>wincamp</a:t>
            </a:r>
            <a:endParaRPr kumimoji="0" lang="en-US" sz="7200" b="0" i="0" u="none" strike="noStrike" kern="1200" cap="none" spc="0" normalizeH="0" baseline="0" noProof="0" dirty="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bg1"/>
                </a:solidFill>
                <a:latin typeface="+mj-lt"/>
              </a:rPr>
              <a:t>windowscamp.ru</a:t>
            </a:r>
          </a:p>
        </p:txBody>
      </p:sp>
    </p:spTree>
    <p:extLst>
      <p:ext uri="{BB962C8B-B14F-4D97-AF65-F5344CB8AC3E}">
        <p14:creationId xmlns:p14="http://schemas.microsoft.com/office/powerpoint/2010/main" val="125321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a:t>Образец заголовка</a:t>
            </a:r>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3703870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br>
              <a:rPr lang="en-US" dirty="0"/>
            </a:br>
            <a:r>
              <a:rPr lang="ru-RU" dirty="0"/>
              <a:t>Образец заголовка</a:t>
            </a:r>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Tree>
    <p:extLst>
      <p:ext uri="{BB962C8B-B14F-4D97-AF65-F5344CB8AC3E}">
        <p14:creationId xmlns:p14="http://schemas.microsoft.com/office/powerpoint/2010/main" val="1452318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br>
              <a:rPr lang="en-US" dirty="0"/>
            </a:br>
            <a:r>
              <a:rPr lang="ru-RU" dirty="0"/>
              <a:t>Образец заголовка</a:t>
            </a:r>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752650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a:t>Образец заголовка</a:t>
            </a:r>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10829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a:t>Образец заголовка</a:t>
            </a:r>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3657306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p:txBody>
      </p:sp>
    </p:spTree>
    <p:extLst>
      <p:ext uri="{BB962C8B-B14F-4D97-AF65-F5344CB8AC3E}">
        <p14:creationId xmlns:p14="http://schemas.microsoft.com/office/powerpoint/2010/main" val="1910140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a:t>Образец заголовка</a:t>
            </a:r>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a:t>Образец текста</a:t>
            </a:r>
            <a:endParaRPr lang="en-US" dirty="0"/>
          </a:p>
          <a:p>
            <a:pPr lvl="1"/>
            <a:r>
              <a:rPr lang="ru-RU" dirty="0"/>
              <a:t>Второй уровень</a:t>
            </a:r>
          </a:p>
          <a:p>
            <a:pPr lvl="2"/>
            <a:r>
              <a:rPr lang="ru-RU" dirty="0"/>
              <a:t>Третий уровень</a:t>
            </a:r>
          </a:p>
        </p:txBody>
      </p:sp>
    </p:spTree>
    <p:extLst>
      <p:ext uri="{BB962C8B-B14F-4D97-AF65-F5344CB8AC3E}">
        <p14:creationId xmlns:p14="http://schemas.microsoft.com/office/powerpoint/2010/main" val="29735790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a:t>Образец заголовка</a:t>
            </a:r>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a:t>Line 1</a:t>
            </a:r>
          </a:p>
          <a:p>
            <a:pPr lvl="1"/>
            <a:r>
              <a:rPr lang="en-US" dirty="0"/>
              <a:t>Line 2</a:t>
            </a:r>
          </a:p>
          <a:p>
            <a:pPr lvl="2"/>
            <a:r>
              <a:rPr lang="en-US" dirty="0"/>
              <a:t>Line 3</a:t>
            </a:r>
          </a:p>
          <a:p>
            <a:pPr lvl="3"/>
            <a:r>
              <a:rPr lang="en-US" dirty="0"/>
              <a:t>Line 4</a:t>
            </a:r>
          </a:p>
          <a:p>
            <a:pPr lvl="4"/>
            <a:r>
              <a:rPr lang="en-US" dirty="0"/>
              <a:t>Line 5</a:t>
            </a:r>
            <a:endParaRPr lang="ru-RU" dirty="0"/>
          </a:p>
        </p:txBody>
      </p:sp>
    </p:spTree>
    <p:extLst>
      <p:ext uri="{BB962C8B-B14F-4D97-AF65-F5344CB8AC3E}">
        <p14:creationId xmlns:p14="http://schemas.microsoft.com/office/powerpoint/2010/main" val="396394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accent6">
            <a:lumMod val="50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96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a:t>Образец заголовка</a:t>
            </a:r>
          </a:p>
        </p:txBody>
      </p:sp>
    </p:spTree>
    <p:extLst>
      <p:ext uri="{BB962C8B-B14F-4D97-AF65-F5344CB8AC3E}">
        <p14:creationId xmlns:p14="http://schemas.microsoft.com/office/powerpoint/2010/main" val="2222702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486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a:t>Образец заголовка</a:t>
            </a:r>
          </a:p>
        </p:txBody>
      </p:sp>
    </p:spTree>
    <p:extLst>
      <p:ext uri="{BB962C8B-B14F-4D97-AF65-F5344CB8AC3E}">
        <p14:creationId xmlns:p14="http://schemas.microsoft.com/office/powerpoint/2010/main" val="3813949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a:t>Образец заголовка</a:t>
            </a:r>
          </a:p>
        </p:txBody>
      </p:sp>
    </p:spTree>
    <p:extLst>
      <p:ext uri="{BB962C8B-B14F-4D97-AF65-F5344CB8AC3E}">
        <p14:creationId xmlns:p14="http://schemas.microsoft.com/office/powerpoint/2010/main" val="1020252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a:t>Образец заголовка</a:t>
            </a:r>
          </a:p>
        </p:txBody>
      </p:sp>
    </p:spTree>
    <p:extLst>
      <p:ext uri="{BB962C8B-B14F-4D97-AF65-F5344CB8AC3E}">
        <p14:creationId xmlns:p14="http://schemas.microsoft.com/office/powerpoint/2010/main" val="20485995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a:t>Образец заголовка</a:t>
            </a:r>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a:t>Образец текста</a:t>
            </a:r>
            <a:endParaRPr lang="en-US" dirty="0"/>
          </a:p>
          <a:p>
            <a:pPr lvl="1"/>
            <a:r>
              <a:rPr lang="ru-RU" dirty="0"/>
              <a:t>Второй уровень</a:t>
            </a:r>
          </a:p>
          <a:p>
            <a:pPr lvl="2"/>
            <a:r>
              <a:rPr lang="ru-RU" dirty="0"/>
              <a:t>Третий уровень</a:t>
            </a:r>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1268212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a:t>Образец текста</a:t>
            </a:r>
            <a:endParaRPr lang="en-US" dirty="0"/>
          </a:p>
          <a:p>
            <a:pPr lvl="1"/>
            <a:r>
              <a:rPr lang="ru-RU" dirty="0"/>
              <a:t>Второй уровень</a:t>
            </a:r>
          </a:p>
          <a:p>
            <a:pPr lvl="2"/>
            <a:r>
              <a:rPr lang="ru-RU" dirty="0"/>
              <a:t>Третий уровень</a:t>
            </a:r>
          </a:p>
        </p:txBody>
      </p:sp>
    </p:spTree>
    <p:extLst>
      <p:ext uri="{BB962C8B-B14F-4D97-AF65-F5344CB8AC3E}">
        <p14:creationId xmlns:p14="http://schemas.microsoft.com/office/powerpoint/2010/main" val="3045610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649380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a:t>Click to edit Master text styles</a:t>
            </a:r>
          </a:p>
          <a:p>
            <a:pPr lvl="1"/>
            <a:r>
              <a:rPr lang="en-US"/>
              <a:t>Second level</a:t>
            </a:r>
          </a:p>
          <a:p>
            <a:pPr lvl="2"/>
            <a:r>
              <a:rPr lang="en-US"/>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a:t>Click to edit Master text styles</a:t>
            </a:r>
          </a:p>
        </p:txBody>
      </p:sp>
    </p:spTree>
    <p:extLst>
      <p:ext uri="{BB962C8B-B14F-4D97-AF65-F5344CB8AC3E}">
        <p14:creationId xmlns:p14="http://schemas.microsoft.com/office/powerpoint/2010/main" val="1499272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5058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rgbClr val="5E7974"/>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204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FDEE4-D63C-4240-A20C-3D086F882902}"/>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999" y="549000"/>
            <a:ext cx="1957355" cy="720000"/>
          </a:xfrm>
          <a:prstGeom prst="rect">
            <a:avLst/>
          </a:prstGeom>
        </p:spPr>
      </p:pic>
    </p:spTree>
    <p:extLst>
      <p:ext uri="{BB962C8B-B14F-4D97-AF65-F5344CB8AC3E}">
        <p14:creationId xmlns:p14="http://schemas.microsoft.com/office/powerpoint/2010/main" val="568770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851662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2452804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2931004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79918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166633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8674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7320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138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rgbClr val="5E79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Tree>
    <p:extLst>
      <p:ext uri="{BB962C8B-B14F-4D97-AF65-F5344CB8AC3E}">
        <p14:creationId xmlns:p14="http://schemas.microsoft.com/office/powerpoint/2010/main" val="2359522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15315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3244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ac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69240" y="1189176"/>
            <a:ext cx="11655840" cy="724246"/>
          </a:xfrm>
        </p:spPr>
        <p:txBody>
          <a:bodyPr/>
          <a:lstStyle>
            <a:lvl1pPr marL="0" indent="0">
              <a:buNone/>
              <a:defRPr>
                <a:solidFill>
                  <a:schemeClr val="bg1"/>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pic>
        <p:nvPicPr>
          <p:cNvPr id="5"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5809618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white">
    <p:bg>
      <p:bgPr>
        <a:blipFill dpi="0" rotWithShape="1">
          <a:blip r:embed="rId2">
            <a:alphaModFix amt="1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69240" y="1189176"/>
            <a:ext cx="11655840" cy="724246"/>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pic>
        <p:nvPicPr>
          <p:cNvPr id="5"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3383" y="6061766"/>
            <a:ext cx="1514280" cy="326167"/>
          </a:xfrm>
          <a:prstGeom prst="rect">
            <a:avLst/>
          </a:prstGeom>
        </p:spPr>
      </p:pic>
    </p:spTree>
    <p:extLst>
      <p:ext uri="{BB962C8B-B14F-4D97-AF65-F5344CB8AC3E}">
        <p14:creationId xmlns:p14="http://schemas.microsoft.com/office/powerpoint/2010/main" val="18864125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footer">
    <p:spTree>
      <p:nvGrpSpPr>
        <p:cNvPr id="1" name=""/>
        <p:cNvGrpSpPr/>
        <p:nvPr/>
      </p:nvGrpSpPr>
      <p:grpSpPr>
        <a:xfrm>
          <a:off x="0" y="0"/>
          <a:ext cx="0" cy="0"/>
          <a:chOff x="0" y="0"/>
          <a:chExt cx="0" cy="0"/>
        </a:xfrm>
      </p:grpSpPr>
      <p:pic>
        <p:nvPicPr>
          <p:cNvPr id="7" name="Изображение 6"/>
          <p:cNvPicPr>
            <a:picLocks noChangeAspect="1"/>
          </p:cNvPicPr>
          <p:nvPr userDrawn="1"/>
        </p:nvPicPr>
        <p:blipFill rotWithShape="1">
          <a:blip r:embed="rId2">
            <a:extLst>
              <a:ext uri="{28A0092B-C50C-407E-A947-70E740481C1C}">
                <a14:useLocalDpi xmlns:a14="http://schemas.microsoft.com/office/drawing/2010/main" val="0"/>
              </a:ext>
            </a:extLst>
          </a:blip>
          <a:srcRect t="12643" b="71089"/>
          <a:stretch/>
        </p:blipFill>
        <p:spPr>
          <a:xfrm>
            <a:off x="12555" y="5742473"/>
            <a:ext cx="12179445" cy="111552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hasCustomPrompt="1"/>
          </p:nvPr>
        </p:nvSpPr>
        <p:spPr>
          <a:xfrm>
            <a:off x="269240" y="1189176"/>
            <a:ext cx="11655840" cy="724246"/>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
        <p:nvSpPr>
          <p:cNvPr id="8" name="Прямоугольник 7"/>
          <p:cNvSpPr/>
          <p:nvPr userDrawn="1"/>
        </p:nvSpPr>
        <p:spPr>
          <a:xfrm>
            <a:off x="3245284" y="6028971"/>
            <a:ext cx="8864365" cy="392300"/>
          </a:xfrm>
          <a:prstGeom prst="rect">
            <a:avLst/>
          </a:prstGeom>
          <a:noFill/>
        </p:spPr>
        <p:txBody>
          <a:bodyPr wrap="square">
            <a:spAutoFit/>
          </a:bodyPr>
          <a:lstStyle/>
          <a:p>
            <a:r>
              <a:rPr kumimoji="0" lang="en-US" sz="1961" b="0" i="0" u="none" strike="noStrike" kern="1200" cap="none" spc="0" normalizeH="0" baseline="0" noProof="0" dirty="0">
                <a:ln w="3175">
                  <a:noFill/>
                </a:ln>
                <a:solidFill>
                  <a:schemeClr val="bg1"/>
                </a:solidFill>
                <a:effectLst/>
                <a:uLnTx/>
                <a:uFillTx/>
                <a:latin typeface="Segoe UI Light"/>
                <a:ea typeface="+mn-ea"/>
                <a:cs typeface="Segoe UI" pitchFamily="34" charset="0"/>
              </a:rPr>
              <a:t>Microsoft Digital Transformation 2016</a:t>
            </a:r>
            <a:endParaRPr lang="ru-RU" sz="1961" spc="0" dirty="0">
              <a:solidFill>
                <a:schemeClr val="bg1"/>
              </a:solidFill>
            </a:endParaRPr>
          </a:p>
        </p:txBody>
      </p:sp>
      <p:pic>
        <p:nvPicPr>
          <p:cNvPr id="9"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8271118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0406051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7128646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0572469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4071729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431389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Tree>
    <p:extLst>
      <p:ext uri="{BB962C8B-B14F-4D97-AF65-F5344CB8AC3E}">
        <p14:creationId xmlns:p14="http://schemas.microsoft.com/office/powerpoint/2010/main" val="3629085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1329368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094420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2859286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1252416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2020242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4858956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317740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1811073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2360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5268895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733035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08285229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4820758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5712514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74402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343506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14323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0020748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4962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724246"/>
          </a:xfrm>
        </p:spPr>
        <p:txBody>
          <a:bodyPr/>
          <a:lstStyle/>
          <a:p>
            <a:endParaRPr lang="ru-RU"/>
          </a:p>
        </p:txBody>
      </p:sp>
      <p:sp>
        <p:nvSpPr>
          <p:cNvPr id="4" name="Заголовок 3"/>
          <p:cNvSpPr>
            <a:spLocks noGrp="1"/>
          </p:cNvSpPr>
          <p:nvPr>
            <p:ph type="title"/>
          </p:nvPr>
        </p:nvSpPr>
        <p:spPr>
          <a:xfrm>
            <a:off x="0" y="5589001"/>
            <a:ext cx="12192000" cy="720000"/>
          </a:xfrm>
        </p:spPr>
        <p:txBody>
          <a:bodyPr lIns="1044000"/>
          <a:lstStyle/>
          <a:p>
            <a:r>
              <a:rPr lang="ru-RU"/>
              <a:t>Образец заголовка</a:t>
            </a:r>
          </a:p>
        </p:txBody>
      </p:sp>
    </p:spTree>
    <p:extLst>
      <p:ext uri="{BB962C8B-B14F-4D97-AF65-F5344CB8AC3E}">
        <p14:creationId xmlns:p14="http://schemas.microsoft.com/office/powerpoint/2010/main" val="8945147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03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2_Section Slide">
    <p:bg>
      <p:bgPr>
        <a:solidFill>
          <a:srgbClr val="5E79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Tree>
    <p:extLst>
      <p:ext uri="{BB962C8B-B14F-4D97-AF65-F5344CB8AC3E}">
        <p14:creationId xmlns:p14="http://schemas.microsoft.com/office/powerpoint/2010/main" val="354457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theme" Target="../theme/theme3.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image" Target="../media/image18.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74" r:id="rId3"/>
    <p:sldLayoutId id="2147483650" r:id="rId4"/>
    <p:sldLayoutId id="2147483649" r:id="rId5"/>
    <p:sldLayoutId id="2147483662" r:id="rId6"/>
    <p:sldLayoutId id="2147483663" r:id="rId7"/>
    <p:sldLayoutId id="2147483670" r:id="rId8"/>
    <p:sldLayoutId id="2147483664" r:id="rId9"/>
    <p:sldLayoutId id="2147483671" r:id="rId10"/>
    <p:sldLayoutId id="2147483672" r:id="rId11"/>
    <p:sldLayoutId id="2147483675" r:id="rId12"/>
    <p:sldLayoutId id="2147483665" r:id="rId13"/>
    <p:sldLayoutId id="2147483666" r:id="rId14"/>
    <p:sldLayoutId id="2147483667" r:id="rId15"/>
    <p:sldLayoutId id="2147483668" r:id="rId16"/>
    <p:sldLayoutId id="2147483673" r:id="rId17"/>
    <p:sldLayoutId id="2147483676" r:id="rId18"/>
    <p:sldLayoutId id="214748370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a:t>Образец заголовка</a:t>
            </a:r>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a:t>Образец текста</a:t>
            </a:r>
          </a:p>
          <a:p>
            <a:pPr lvl="1"/>
            <a:r>
              <a:rPr lang="ru-RU" dirty="0"/>
              <a:t>Второй уровень</a:t>
            </a:r>
          </a:p>
          <a:p>
            <a:pPr lvl="2"/>
            <a:r>
              <a:rPr lang="ru-RU" dirty="0"/>
              <a:t>Третий уровень</a:t>
            </a:r>
          </a:p>
        </p:txBody>
      </p:sp>
    </p:spTree>
    <p:extLst>
      <p:ext uri="{BB962C8B-B14F-4D97-AF65-F5344CB8AC3E}">
        <p14:creationId xmlns:p14="http://schemas.microsoft.com/office/powerpoint/2010/main" val="15193223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40" r:id="rId22"/>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028972"/>
            <a:ext cx="896425" cy="536322"/>
          </a:xfrm>
          <a:prstGeom prst="rect">
            <a:avLst/>
          </a:prstGeom>
        </p:spPr>
        <p:txBody>
          <a:bodyPr vert="horz" lIns="182880" tIns="182880" rIns="182880" bIns="182880" rtlCol="0" anchor="t" anchorCtr="0"/>
          <a:lstStyle>
            <a:lvl1pPr algn="r">
              <a:defRPr sz="1176">
                <a:solidFill>
                  <a:schemeClr val="tx1">
                    <a:tint val="75000"/>
                  </a:schemeClr>
                </a:solidFill>
              </a:defRPr>
            </a:lvl1pPr>
          </a:lstStyle>
          <a:p>
            <a:fld id="{6974C60E-8F8C-41D8-9BFF-6DF338C2FC78}" type="slidenum">
              <a:rPr lang="en-US" smtClean="0"/>
              <a:t>‹#›</a:t>
            </a:fld>
            <a:endParaRPr lang="en-US" dirty="0"/>
          </a:p>
        </p:txBody>
      </p:sp>
    </p:spTree>
    <p:extLst>
      <p:ext uri="{BB962C8B-B14F-4D97-AF65-F5344CB8AC3E}">
        <p14:creationId xmlns:p14="http://schemas.microsoft.com/office/powerpoint/2010/main" val="223393563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Big_Mac_hamburger.jpg" TargetMode="External"/><Relationship Id="rId2" Type="http://schemas.openxmlformats.org/officeDocument/2006/relationships/image" Target="../media/image42.jpe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1.xml"/><Relationship Id="rId4" Type="http://schemas.openxmlformats.org/officeDocument/2006/relationships/image" Target="../media/image46.jpg"/></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www.futuristgerd.com/2015/05/14/skypes-real-time-translator-makes-us-all-instant-multi-linguists-allegedly/" TargetMode="External"/><Relationship Id="rId7" Type="http://schemas.openxmlformats.org/officeDocument/2006/relationships/hyperlink" Target="http://epsilones-novedades.blogspot.com/2015/07/exmachina.html" TargetMode="External"/><Relationship Id="rId2" Type="http://schemas.openxmlformats.org/officeDocument/2006/relationships/image" Target="../media/image48.jpg&amp;ehk=fDtkxrg28mRDvSKEV6Zdqw&amp;r=0&amp;pid=OfficeInsert"/><Relationship Id="rId1" Type="http://schemas.openxmlformats.org/officeDocument/2006/relationships/slideLayout" Target="../slideLayouts/slideLayout27.xml"/><Relationship Id="rId6" Type="http://schemas.openxmlformats.org/officeDocument/2006/relationships/image" Target="../media/image50.jpg&amp;ehk=xlXlOnl7my4GoRBElrUTTA&amp;r=0&amp;pid=OfficeInsert"/><Relationship Id="rId5" Type="http://schemas.openxmlformats.org/officeDocument/2006/relationships/hyperlink" Target="http://www.flickr.com/photos/longzheng/2315494548/" TargetMode="External"/><Relationship Id="rId4" Type="http://schemas.openxmlformats.org/officeDocument/2006/relationships/image" Target="../media/image49.jpg&amp;ehk=twtgCL7Ofh0oy7ODcnqyWg&amp;r=0&amp;pid=OfficeInsert"/></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hyperlink" Target="http://chronicle.com/blognetwork/castingoutnines/tag/coursera/" TargetMode="External"/><Relationship Id="rId2" Type="http://schemas.openxmlformats.org/officeDocument/2006/relationships/image" Target="../media/image55.jpeg&amp;ehk=us4QVNfb"/><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Women_cheer_Barack_Obama_in_Dublin,_Ireland.jpg" TargetMode="External"/><Relationship Id="rId2" Type="http://schemas.openxmlformats.org/officeDocument/2006/relationships/image" Target="../media/image30.jpeg"/><Relationship Id="rId1" Type="http://schemas.openxmlformats.org/officeDocument/2006/relationships/slideLayout" Target="../slideLayouts/slideLayout30.xml"/><Relationship Id="rId4" Type="http://schemas.openxmlformats.org/officeDocument/2006/relationships/hyperlink" Target="https://creativecommons.org/licenses/by-sa/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2.jpg&amp;ehk=wyPzVNICKkCcsslyymtJIg&amp;r=0&amp;pid=OfficeInsert"/><Relationship Id="rId2" Type="http://schemas.openxmlformats.org/officeDocument/2006/relationships/image" Target="../media/image31.png"/><Relationship Id="rId1" Type="http://schemas.openxmlformats.org/officeDocument/2006/relationships/slideLayout" Target="../slideLayouts/slideLayout30.xml"/><Relationship Id="rId5" Type="http://schemas.openxmlformats.org/officeDocument/2006/relationships/hyperlink" Target="https://creativecommons.org/licenses/by/3.0/" TargetMode="External"/><Relationship Id="rId4" Type="http://schemas.openxmlformats.org/officeDocument/2006/relationships/hyperlink" Target="http://free-illustrations.gatag.net/2014/02/03/190000.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notebooks.azure.com/sosh/libraries/neuroworkshop" TargetMode="External"/><Relationship Id="rId2" Type="http://schemas.openxmlformats.org/officeDocument/2006/relationships/hyperlink" Target="http://outlook.com/" TargetMode="External"/><Relationship Id="rId1" Type="http://schemas.openxmlformats.org/officeDocument/2006/relationships/slideLayout" Target="../slideLayouts/slideLayout4.xml"/><Relationship Id="rId5" Type="http://schemas.openxmlformats.org/officeDocument/2006/relationships/hyperlink" Target="http://github.com/shwars/neuroworkshop" TargetMode="External"/><Relationship Id="rId4" Type="http://schemas.openxmlformats.org/officeDocument/2006/relationships/hyperlink" Target="http://aka.ms/azpass"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30.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image" Target="../media/image34.jpg"/></Relationships>
</file>

<file path=ppt/slides/_rels/slide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8.jpg&amp;ehk=7T2Dn430Yfknqum3taP2hQ&amp;r=0&amp;pid=OfficeInsert"/><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9000"/>
            <a:ext cx="12216000" cy="37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5" name="Picture 4"/>
          <p:cNvPicPr>
            <a:picLocks noChangeAspect="1"/>
          </p:cNvPicPr>
          <p:nvPr/>
        </p:nvPicPr>
        <p:blipFill>
          <a:blip r:embed="rId2"/>
          <a:stretch>
            <a:fillRect/>
          </a:stretch>
        </p:blipFill>
        <p:spPr>
          <a:xfrm>
            <a:off x="3134189" y="2529000"/>
            <a:ext cx="5947621" cy="1931133"/>
          </a:xfrm>
          <a:prstGeom prst="rect">
            <a:avLst/>
          </a:prstGeom>
        </p:spPr>
      </p:pic>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 &lt;strong&gt;Satya Nadella&lt;/strong&gt; will be the 3rd CEO of the company succeeding Steve"/>
          <p:cNvPicPr>
            <a:picLocks noChangeAspect="1"/>
          </p:cNvPicPr>
          <p:nvPr/>
        </p:nvPicPr>
        <p:blipFill>
          <a:blip r:embed="rId2">
            <a:extLst>
              <a:ext uri="{BEBA8EAE-BF5A-486C-A8C5-ECC9F3942E4B}">
                <a14:imgProps xmlns:a14="http://schemas.microsoft.com/office/drawing/2010/main">
                  <a14:imgLayer r:embed="rId3">
                    <a14:imgEffect>
                      <a14:backgroundRemoval t="3481" b="100000" l="10000" r="90000">
                        <a14:foregroundMark x1="44694" y1="82595" x2="44694" y2="82595"/>
                        <a14:foregroundMark x1="52857" y1="82911" x2="52857" y2="82911"/>
                        <a14:foregroundMark x1="52857" y1="87975" x2="52857" y2="87975"/>
                        <a14:foregroundMark x1="53061" y1="87975" x2="53061" y2="87975"/>
                        <a14:foregroundMark x1="55102" y1="81013" x2="55102" y2="81013"/>
                        <a14:foregroundMark x1="55102" y1="76582" x2="55102" y2="76582"/>
                        <a14:foregroundMark x1="56531" y1="70886" x2="56531" y2="70886"/>
                        <a14:foregroundMark x1="56531" y1="66772" x2="56531" y2="66772"/>
                        <a14:foregroundMark x1="52041" y1="69937" x2="52041" y2="69937"/>
                        <a14:foregroundMark x1="50816" y1="74051" x2="50816" y2="74051"/>
                        <a14:foregroundMark x1="50816" y1="76899" x2="50816" y2="76899"/>
                        <a14:foregroundMark x1="53878" y1="79114" x2="53878" y2="79114"/>
                        <a14:foregroundMark x1="50612" y1="81013" x2="50612" y2="81013"/>
                        <a14:foregroundMark x1="50204" y1="85127" x2="50204" y2="85127"/>
                        <a14:foregroundMark x1="42449" y1="88291" x2="42449" y2="88291"/>
                        <a14:foregroundMark x1="46327" y1="91456" x2="46327" y2="91456"/>
                        <a14:foregroundMark x1="51633" y1="94937" x2="51633" y2="94937"/>
                        <a14:foregroundMark x1="42245" y1="98418" x2="42245" y2="98418"/>
                        <a14:foregroundMark x1="42449" y1="68354" x2="42449" y2="68354"/>
                        <a14:foregroundMark x1="74286" y1="72468" x2="74286" y2="72468"/>
                      </a14:backgroundRemoval>
                    </a14:imgEffect>
                  </a14:imgLayer>
                </a14:imgProps>
              </a:ext>
              <a:ext uri="{28A0092B-C50C-407E-A947-70E740481C1C}">
                <a14:useLocalDpi xmlns:a14="http://schemas.microsoft.com/office/drawing/2010/main" val="0"/>
              </a:ext>
            </a:extLst>
          </a:blip>
          <a:stretch>
            <a:fillRect/>
          </a:stretch>
        </p:blipFill>
        <p:spPr>
          <a:xfrm>
            <a:off x="2316000" y="1765886"/>
            <a:ext cx="7896000" cy="5092114"/>
          </a:xfrm>
          <a:prstGeom prst="rect">
            <a:avLst/>
          </a:prstGeom>
        </p:spPr>
      </p:pic>
      <p:sp>
        <p:nvSpPr>
          <p:cNvPr id="4" name="TextBox 3"/>
          <p:cNvSpPr txBox="1"/>
          <p:nvPr/>
        </p:nvSpPr>
        <p:spPr>
          <a:xfrm>
            <a:off x="696000" y="729000"/>
            <a:ext cx="10862269" cy="523220"/>
          </a:xfrm>
          <a:prstGeom prst="rect">
            <a:avLst/>
          </a:prstGeom>
          <a:noFill/>
        </p:spPr>
        <p:txBody>
          <a:bodyPr wrap="none" rtlCol="0">
            <a:spAutoFit/>
          </a:bodyPr>
          <a:lstStyle/>
          <a:p>
            <a:r>
              <a:rPr lang="ru-RU" sz="2800" dirty="0"/>
              <a:t>Задача </a:t>
            </a:r>
            <a:r>
              <a:rPr lang="en-US" sz="2800" dirty="0"/>
              <a:t>Microsoft </a:t>
            </a:r>
            <a:r>
              <a:rPr lang="ru-RU" sz="2800" dirty="0"/>
              <a:t>– демократизация искусственного интеллекта</a:t>
            </a:r>
            <a:r>
              <a:rPr lang="en-US" sz="2800" dirty="0"/>
              <a:t>…</a:t>
            </a:r>
            <a:endParaRPr lang="ru-RU" sz="2800" dirty="0"/>
          </a:p>
        </p:txBody>
      </p:sp>
    </p:spTree>
    <p:extLst>
      <p:ext uri="{BB962C8B-B14F-4D97-AF65-F5344CB8AC3E}">
        <p14:creationId xmlns:p14="http://schemas.microsoft.com/office/powerpoint/2010/main" val="256170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aying on a blue blanket&#10;&#10;Description generated with very high confidence">
            <a:extLst>
              <a:ext uri="{FF2B5EF4-FFF2-40B4-BE49-F238E27FC236}">
                <a16:creationId xmlns:a16="http://schemas.microsoft.com/office/drawing/2014/main" id="{A911D67D-E704-4A62-A1E3-1F4D3389614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8969" b="6768"/>
          <a:stretch/>
        </p:blipFill>
        <p:spPr>
          <a:xfrm>
            <a:off x="0" y="9000"/>
            <a:ext cx="12192000" cy="6849000"/>
          </a:xfrm>
          <a:prstGeom prst="rect">
            <a:avLst/>
          </a:prstGeom>
        </p:spPr>
      </p:pic>
      <p:sp>
        <p:nvSpPr>
          <p:cNvPr id="4" name="Прямоугольник 2">
            <a:extLst>
              <a:ext uri="{FF2B5EF4-FFF2-40B4-BE49-F238E27FC236}">
                <a16:creationId xmlns:a16="http://schemas.microsoft.com/office/drawing/2014/main" id="{6012211E-784B-44E8-9081-D58AA4E60862}"/>
              </a:ext>
            </a:extLst>
          </p:cNvPr>
          <p:cNvSpPr/>
          <p:nvPr/>
        </p:nvSpPr>
        <p:spPr>
          <a:xfrm>
            <a:off x="0" y="5510151"/>
            <a:ext cx="12192000" cy="13478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7A9AD3-8153-4EE8-AA78-A41BA37B7A15}"/>
              </a:ext>
            </a:extLst>
          </p:cNvPr>
          <p:cNvSpPr txBox="1"/>
          <p:nvPr/>
        </p:nvSpPr>
        <p:spPr>
          <a:xfrm>
            <a:off x="104256" y="5879206"/>
            <a:ext cx="11391744" cy="840230"/>
          </a:xfrm>
          <a:prstGeom prst="rect">
            <a:avLst/>
          </a:prstGeom>
          <a:noFill/>
        </p:spPr>
        <p:txBody>
          <a:bodyPr wrap="square" rtlCol="0">
            <a:spAutoFit/>
          </a:bodyPr>
          <a:lstStyle/>
          <a:p>
            <a:pPr>
              <a:lnSpc>
                <a:spcPct val="90000"/>
              </a:lnSpc>
            </a:pPr>
            <a:r>
              <a:rPr lang="ru-RU" sz="5400" dirty="0">
                <a:solidFill>
                  <a:schemeClr val="bg1"/>
                </a:solidFill>
                <a:latin typeface="+mj-lt"/>
                <a:cs typeface="Segoe UI" panose="020B0502040204020203" pitchFamily="34" charset="0"/>
              </a:rPr>
              <a:t>Цифровая трансформация??</a:t>
            </a:r>
          </a:p>
        </p:txBody>
      </p:sp>
    </p:spTree>
    <p:extLst>
      <p:ext uri="{BB962C8B-B14F-4D97-AF65-F5344CB8AC3E}">
        <p14:creationId xmlns:p14="http://schemas.microsoft.com/office/powerpoint/2010/main" val="102757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andwich on a bun&#10;&#10;Description generated with very high confidence">
            <a:extLst>
              <a:ext uri="{FF2B5EF4-FFF2-40B4-BE49-F238E27FC236}">
                <a16:creationId xmlns:a16="http://schemas.microsoft.com/office/drawing/2014/main" id="{B9A53D39-1FAB-49AA-9446-FC7A2368F03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16000" y="909000"/>
            <a:ext cx="5846210" cy="5049000"/>
          </a:xfrm>
          <a:prstGeom prst="rect">
            <a:avLst/>
          </a:prstGeom>
        </p:spPr>
      </p:pic>
    </p:spTree>
    <p:extLst>
      <p:ext uri="{BB962C8B-B14F-4D97-AF65-F5344CB8AC3E}">
        <p14:creationId xmlns:p14="http://schemas.microsoft.com/office/powerpoint/2010/main" val="24447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rtana Analytics Automating McDonalds Drive-Through Orde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800"/>
            <a:ext cx="12192000" cy="683120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330041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txBox="1">
            <a:spLocks/>
          </p:cNvSpPr>
          <p:nvPr/>
        </p:nvSpPr>
        <p:spPr>
          <a:xfrm>
            <a:off x="274639" y="295274"/>
            <a:ext cx="11889564" cy="917575"/>
          </a:xfrm>
          <a:prstGeom prst="rect">
            <a:avLst/>
          </a:prstGeom>
        </p:spPr>
        <p:txBody>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a:t>Революция в области ИИ</a:t>
            </a:r>
            <a:endParaRPr lang="ru-RU" dirty="0"/>
          </a:p>
        </p:txBody>
      </p:sp>
      <p:pic>
        <p:nvPicPr>
          <p:cNvPr id="3" name="Picture 2" descr="&lt;strong&gt;nVIDIA&lt;/strong&gt; GPU 일람 - 리그베다위키"/>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617" y="1540404"/>
            <a:ext cx="3231203" cy="3161733"/>
          </a:xfrm>
          <a:prstGeom prst="rect">
            <a:avLst/>
          </a:prstGeom>
        </p:spPr>
      </p:pic>
      <p:pic>
        <p:nvPicPr>
          <p:cNvPr id="4" name="Picture 3" descr="Credit: A. Krizhevsky, I. Sutskever and G.E. Hinton. “&lt;strong&gt;ImageNet&lt;/strong&g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0094" y="1542424"/>
            <a:ext cx="3386702" cy="2767183"/>
          </a:xfrm>
          <a:prstGeom prst="rect">
            <a:avLst/>
          </a:prstGeom>
        </p:spPr>
      </p:pic>
      <p:pic>
        <p:nvPicPr>
          <p:cNvPr id="5" name="Picture 4" descr="- What is the difference between &lt;strong&gt;convolutional&lt;/strong&gt; neural &lt;strong&gt;networks&lt;/strong&gt;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788" y="1540404"/>
            <a:ext cx="3589135" cy="2769203"/>
          </a:xfrm>
          <a:prstGeom prst="rect">
            <a:avLst/>
          </a:prstGeom>
        </p:spPr>
      </p:pic>
      <p:sp>
        <p:nvSpPr>
          <p:cNvPr id="6" name="Заголовок 1"/>
          <p:cNvSpPr txBox="1">
            <a:spLocks/>
          </p:cNvSpPr>
          <p:nvPr/>
        </p:nvSpPr>
        <p:spPr>
          <a:xfrm>
            <a:off x="576954" y="4702137"/>
            <a:ext cx="3287381" cy="1220800"/>
          </a:xfrm>
          <a:prstGeom prst="rect">
            <a:avLst/>
          </a:prstGeom>
        </p:spPr>
        <p:txBody>
          <a:bodyPr vert="horz" lIns="36000" tIns="45720" rIns="36000" bIns="45720" rtlCol="0" anchor="ctr">
            <a:normAutofit fontScale="85000" lnSpcReduction="20000"/>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600" dirty="0"/>
              <a:t>Доступные вычислительные мощности</a:t>
            </a:r>
          </a:p>
        </p:txBody>
      </p:sp>
      <p:sp>
        <p:nvSpPr>
          <p:cNvPr id="7" name="Заголовок 1"/>
          <p:cNvSpPr txBox="1">
            <a:spLocks/>
          </p:cNvSpPr>
          <p:nvPr/>
        </p:nvSpPr>
        <p:spPr>
          <a:xfrm>
            <a:off x="4230094" y="4702137"/>
            <a:ext cx="3287381" cy="1220800"/>
          </a:xfrm>
          <a:prstGeom prst="rect">
            <a:avLst/>
          </a:prstGeom>
        </p:spPr>
        <p:txBody>
          <a:bodyPr vert="horz" lIns="36000" tIns="45720" rIns="36000" bIns="45720" rtlCol="0" anchor="ctr">
            <a:normAutofit fontScale="92500" lnSpcReduction="20000"/>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600" dirty="0"/>
              <a:t>Открытые массивы </a:t>
            </a:r>
            <a:br>
              <a:rPr lang="ru-RU" sz="3600" dirty="0"/>
            </a:br>
            <a:r>
              <a:rPr lang="ru-RU" sz="3600" dirty="0"/>
              <a:t>данных</a:t>
            </a:r>
          </a:p>
        </p:txBody>
      </p:sp>
      <p:sp>
        <p:nvSpPr>
          <p:cNvPr id="8" name="Заголовок 1"/>
          <p:cNvSpPr txBox="1">
            <a:spLocks/>
          </p:cNvSpPr>
          <p:nvPr/>
        </p:nvSpPr>
        <p:spPr>
          <a:xfrm>
            <a:off x="8325788" y="4637162"/>
            <a:ext cx="3287381" cy="1786863"/>
          </a:xfrm>
          <a:prstGeom prst="rect">
            <a:avLst/>
          </a:prstGeom>
        </p:spPr>
        <p:txBody>
          <a:bodyPr vert="horz" lIns="36000" tIns="45720" rIns="36000" bIns="45720" rtlCol="0" anchor="ctr">
            <a:normAutofit fontScale="92500"/>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200" dirty="0"/>
              <a:t>Глубокое обучение, </a:t>
            </a:r>
            <a:br>
              <a:rPr lang="ru-RU" sz="3200" dirty="0"/>
            </a:br>
            <a:r>
              <a:rPr lang="ru-RU" sz="3200" dirty="0"/>
              <a:t>новые архитектуры сетей</a:t>
            </a:r>
          </a:p>
        </p:txBody>
      </p:sp>
    </p:spTree>
    <p:extLst>
      <p:ext uri="{BB962C8B-B14F-4D97-AF65-F5344CB8AC3E}">
        <p14:creationId xmlns:p14="http://schemas.microsoft.com/office/powerpoint/2010/main" val="119195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Распознавание изображений</a:t>
            </a:r>
          </a:p>
        </p:txBody>
      </p:sp>
      <p:sp>
        <p:nvSpPr>
          <p:cNvPr id="3" name="Content Placeholder 2"/>
          <p:cNvSpPr>
            <a:spLocks noGrp="1"/>
          </p:cNvSpPr>
          <p:nvPr>
            <p:ph idx="1"/>
          </p:nvPr>
        </p:nvSpPr>
        <p:spPr>
          <a:xfrm>
            <a:off x="4116000" y="1449000"/>
            <a:ext cx="7237800" cy="360000"/>
          </a:xfrm>
        </p:spPr>
        <p:txBody>
          <a:bodyPr>
            <a:normAutofit fontScale="70000" lnSpcReduction="20000"/>
          </a:bodyPr>
          <a:lstStyle/>
          <a:p>
            <a:pPr marL="0" indent="0">
              <a:buNone/>
            </a:pPr>
            <a:r>
              <a:rPr lang="en-US" dirty="0"/>
              <a:t>ImageNet Large Scale Visual Recognition Challenge</a:t>
            </a:r>
            <a:endParaRPr lang="ru-RU"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51"/>
          <a:stretch/>
        </p:blipFill>
        <p:spPr>
          <a:xfrm>
            <a:off x="3917044" y="2349000"/>
            <a:ext cx="7348127" cy="2910323"/>
          </a:xfrm>
          <a:prstGeom prst="rect">
            <a:avLst/>
          </a:prstGeom>
        </p:spPr>
      </p:pic>
      <p:sp>
        <p:nvSpPr>
          <p:cNvPr id="6" name="Content Placeholder 2"/>
          <p:cNvSpPr txBox="1">
            <a:spLocks/>
          </p:cNvSpPr>
          <p:nvPr/>
        </p:nvSpPr>
        <p:spPr>
          <a:xfrm>
            <a:off x="5016000" y="5767009"/>
            <a:ext cx="7237800" cy="360000"/>
          </a:xfrm>
          <a:prstGeom prst="rect">
            <a:avLst/>
          </a:prstGeom>
        </p:spPr>
        <p:txBody>
          <a:bodyPr vert="horz" lIns="36000" tIns="45720" rIns="36000" bIns="45720" rtlCol="0">
            <a:normAutofit fontScale="77500" lnSpcReduction="20000"/>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ru-RU" dirty="0"/>
              <a:t>Глубокое обучение + </a:t>
            </a:r>
            <a:r>
              <a:rPr lang="ru-RU" dirty="0" err="1"/>
              <a:t>свёрточные</a:t>
            </a:r>
            <a:r>
              <a:rPr lang="ru-RU" dirty="0"/>
              <a:t> сети</a:t>
            </a:r>
          </a:p>
        </p:txBody>
      </p:sp>
      <p:sp>
        <p:nvSpPr>
          <p:cNvPr id="7" name="Arrow: Up 6"/>
          <p:cNvSpPr/>
          <p:nvPr/>
        </p:nvSpPr>
        <p:spPr>
          <a:xfrm>
            <a:off x="6816000" y="5273023"/>
            <a:ext cx="360000" cy="360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858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3FA7-7334-4590-B36B-5D4E2403D70B}"/>
              </a:ext>
            </a:extLst>
          </p:cNvPr>
          <p:cNvSpPr>
            <a:spLocks noGrp="1"/>
          </p:cNvSpPr>
          <p:nvPr>
            <p:ph type="title"/>
          </p:nvPr>
        </p:nvSpPr>
        <p:spPr/>
        <p:txBody>
          <a:bodyPr/>
          <a:lstStyle/>
          <a:p>
            <a:r>
              <a:rPr lang="ru-RU" dirty="0"/>
              <a:t>Стратегия </a:t>
            </a:r>
            <a:r>
              <a:rPr lang="en-US" dirty="0"/>
              <a:t>Microsoft </a:t>
            </a:r>
            <a:r>
              <a:rPr lang="ru-RU" dirty="0"/>
              <a:t>в области ИИ</a:t>
            </a:r>
          </a:p>
        </p:txBody>
      </p:sp>
      <p:sp>
        <p:nvSpPr>
          <p:cNvPr id="7" name="Заголовок 1">
            <a:extLst>
              <a:ext uri="{FF2B5EF4-FFF2-40B4-BE49-F238E27FC236}">
                <a16:creationId xmlns:a16="http://schemas.microsoft.com/office/drawing/2014/main" id="{8DAAAC8A-6630-4A1B-B671-54F9A6862DB8}"/>
              </a:ext>
            </a:extLst>
          </p:cNvPr>
          <p:cNvSpPr txBox="1">
            <a:spLocks/>
          </p:cNvSpPr>
          <p:nvPr/>
        </p:nvSpPr>
        <p:spPr>
          <a:xfrm>
            <a:off x="432344" y="4702137"/>
            <a:ext cx="3431992" cy="12208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600" dirty="0"/>
              <a:t>Демократизация ИИ</a:t>
            </a:r>
          </a:p>
        </p:txBody>
      </p:sp>
      <p:sp>
        <p:nvSpPr>
          <p:cNvPr id="8" name="Заголовок 1">
            <a:extLst>
              <a:ext uri="{FF2B5EF4-FFF2-40B4-BE49-F238E27FC236}">
                <a16:creationId xmlns:a16="http://schemas.microsoft.com/office/drawing/2014/main" id="{EF911BB4-D2B0-4FFD-9D4F-7E3C128A4325}"/>
              </a:ext>
            </a:extLst>
          </p:cNvPr>
          <p:cNvSpPr txBox="1">
            <a:spLocks/>
          </p:cNvSpPr>
          <p:nvPr/>
        </p:nvSpPr>
        <p:spPr>
          <a:xfrm>
            <a:off x="4230094" y="4702137"/>
            <a:ext cx="3287381" cy="12208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600" dirty="0"/>
              <a:t>Внедрение ИИ в продукты</a:t>
            </a:r>
          </a:p>
        </p:txBody>
      </p:sp>
      <p:sp>
        <p:nvSpPr>
          <p:cNvPr id="9" name="Заголовок 1">
            <a:extLst>
              <a:ext uri="{FF2B5EF4-FFF2-40B4-BE49-F238E27FC236}">
                <a16:creationId xmlns:a16="http://schemas.microsoft.com/office/drawing/2014/main" id="{637B76EE-AC0F-42B5-BF0F-0F8A4BD5FE6D}"/>
              </a:ext>
            </a:extLst>
          </p:cNvPr>
          <p:cNvSpPr txBox="1">
            <a:spLocks/>
          </p:cNvSpPr>
          <p:nvPr/>
        </p:nvSpPr>
        <p:spPr>
          <a:xfrm>
            <a:off x="8325788" y="4509001"/>
            <a:ext cx="3710212"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3600" dirty="0"/>
              <a:t>Исследования (</a:t>
            </a:r>
            <a:r>
              <a:rPr lang="en-US" sz="3600" dirty="0"/>
              <a:t>FPGA </a:t>
            </a:r>
            <a:r>
              <a:rPr lang="ru-RU" sz="3600" dirty="0"/>
              <a:t>в облаке, ..)</a:t>
            </a:r>
          </a:p>
        </p:txBody>
      </p:sp>
      <p:pic>
        <p:nvPicPr>
          <p:cNvPr id="11" name="Picture 10">
            <a:extLst>
              <a:ext uri="{FF2B5EF4-FFF2-40B4-BE49-F238E27FC236}">
                <a16:creationId xmlns:a16="http://schemas.microsoft.com/office/drawing/2014/main" id="{C6295295-8D73-4202-AFAD-10C20EE6B42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997475" y="2247756"/>
            <a:ext cx="3520000" cy="1980000"/>
          </a:xfrm>
          <a:prstGeom prst="rect">
            <a:avLst/>
          </a:prstGeom>
        </p:spPr>
      </p:pic>
      <p:pic>
        <p:nvPicPr>
          <p:cNvPr id="14" name="Picture 13" descr="A person standing on a stage&#10;&#10;Description generated with high confidence">
            <a:extLst>
              <a:ext uri="{FF2B5EF4-FFF2-40B4-BE49-F238E27FC236}">
                <a16:creationId xmlns:a16="http://schemas.microsoft.com/office/drawing/2014/main" id="{0C589C94-1518-453B-BB6E-8949EEE5315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5571" t="16974" r="17737"/>
          <a:stretch/>
        </p:blipFill>
        <p:spPr>
          <a:xfrm>
            <a:off x="699555" y="1820442"/>
            <a:ext cx="2897570" cy="2834628"/>
          </a:xfrm>
          <a:prstGeom prst="rect">
            <a:avLst/>
          </a:prstGeom>
        </p:spPr>
      </p:pic>
      <p:pic>
        <p:nvPicPr>
          <p:cNvPr id="17" name="Picture 16" descr="A picture containing indoor, person, wall, clothing&#10;&#10;Description generated with very high confidence">
            <a:extLst>
              <a:ext uri="{FF2B5EF4-FFF2-40B4-BE49-F238E27FC236}">
                <a16:creationId xmlns:a16="http://schemas.microsoft.com/office/drawing/2014/main" id="{8530AE80-854F-44A6-BA3B-71D8FEF91E9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5206" r="11803"/>
          <a:stretch/>
        </p:blipFill>
        <p:spPr>
          <a:xfrm>
            <a:off x="8397548" y="1820442"/>
            <a:ext cx="3169691" cy="2834628"/>
          </a:xfrm>
          <a:prstGeom prst="rect">
            <a:avLst/>
          </a:prstGeom>
        </p:spPr>
      </p:pic>
    </p:spTree>
    <p:extLst>
      <p:ext uri="{BB962C8B-B14F-4D97-AF65-F5344CB8AC3E}">
        <p14:creationId xmlns:p14="http://schemas.microsoft.com/office/powerpoint/2010/main" val="338365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3"/>
          <p:cNvSpPr txBox="1">
            <a:spLocks/>
          </p:cNvSpPr>
          <p:nvPr/>
        </p:nvSpPr>
        <p:spPr>
          <a:xfrm>
            <a:off x="274639" y="295274"/>
            <a:ext cx="11889564" cy="917575"/>
          </a:xfrm>
          <a:prstGeom prst="rect">
            <a:avLst/>
          </a:prstGeom>
        </p:spPr>
        <p:txBody>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a:t>Демократизация искусственного интеллекта</a:t>
            </a:r>
            <a:endParaRPr lang="ru-RU" dirty="0"/>
          </a:p>
        </p:txBody>
      </p:sp>
      <p:pic>
        <p:nvPicPr>
          <p:cNvPr id="4" name="Picture 3" descr="learning algorithm in &lt;strong&gt;azure ml&lt;/strong&gt; has few parameter settings that you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033" y="1513525"/>
            <a:ext cx="1673968" cy="1673968"/>
          </a:xfrm>
          <a:prstGeom prst="rect">
            <a:avLst/>
          </a:prstGeom>
        </p:spPr>
      </p:pic>
      <p:pic>
        <p:nvPicPr>
          <p:cNvPr id="5" name="Picture 4"/>
          <p:cNvPicPr>
            <a:picLocks noChangeAspect="1"/>
          </p:cNvPicPr>
          <p:nvPr/>
        </p:nvPicPr>
        <p:blipFill>
          <a:blip r:embed="rId3"/>
          <a:stretch>
            <a:fillRect/>
          </a:stretch>
        </p:blipFill>
        <p:spPr>
          <a:xfrm>
            <a:off x="5556000" y="1513525"/>
            <a:ext cx="5128395" cy="1763981"/>
          </a:xfrm>
          <a:prstGeom prst="rect">
            <a:avLst/>
          </a:prstGeom>
        </p:spPr>
      </p:pic>
      <p:pic>
        <p:nvPicPr>
          <p:cNvPr id="6" name="Picture 5"/>
          <p:cNvPicPr>
            <a:picLocks noChangeAspect="1"/>
          </p:cNvPicPr>
          <p:nvPr/>
        </p:nvPicPr>
        <p:blipFill>
          <a:blip r:embed="rId4"/>
          <a:stretch>
            <a:fillRect/>
          </a:stretch>
        </p:blipFill>
        <p:spPr>
          <a:xfrm>
            <a:off x="7356000" y="3969000"/>
            <a:ext cx="1897867" cy="22459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8067" y="3969000"/>
            <a:ext cx="1841901" cy="1841901"/>
          </a:xfrm>
          <a:prstGeom prst="rect">
            <a:avLst/>
          </a:prstGeom>
        </p:spPr>
      </p:pic>
      <p:sp>
        <p:nvSpPr>
          <p:cNvPr id="8" name="Текст 4"/>
          <p:cNvSpPr txBox="1">
            <a:spLocks/>
          </p:cNvSpPr>
          <p:nvPr/>
        </p:nvSpPr>
        <p:spPr>
          <a:xfrm>
            <a:off x="1448117" y="5949000"/>
            <a:ext cx="3098610" cy="6278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solidFill>
                  <a:schemeClr val="bg1"/>
                </a:soli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1"/>
                </a:solidFill>
              </a:rPr>
              <a:t>Bot Framework</a:t>
            </a:r>
            <a:endParaRPr lang="ru-RU" sz="3200" dirty="0">
              <a:solidFill>
                <a:schemeClr val="tx1"/>
              </a:solidFill>
            </a:endParaRPr>
          </a:p>
        </p:txBody>
      </p:sp>
    </p:spTree>
    <p:extLst>
      <p:ext uri="{BB962C8B-B14F-4D97-AF65-F5344CB8AC3E}">
        <p14:creationId xmlns:p14="http://schemas.microsoft.com/office/powerpoint/2010/main" val="288941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CC7848-438D-4620-9738-687FB91DADA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9335" b="37150"/>
          <a:stretch/>
        </p:blipFill>
        <p:spPr>
          <a:xfrm>
            <a:off x="7563721" y="3428999"/>
            <a:ext cx="4296585" cy="108000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a:extLst>
              <a:ext uri="{FF2B5EF4-FFF2-40B4-BE49-F238E27FC236}">
                <a16:creationId xmlns:a16="http://schemas.microsoft.com/office/drawing/2014/main" id="{9E9CBBB3-4F2C-44F8-A006-4E51812773FB}"/>
              </a:ext>
            </a:extLst>
          </p:cNvPr>
          <p:cNvSpPr>
            <a:spLocks noGrp="1"/>
          </p:cNvSpPr>
          <p:nvPr>
            <p:ph type="title"/>
          </p:nvPr>
        </p:nvSpPr>
        <p:spPr>
          <a:xfrm>
            <a:off x="838200" y="221859"/>
            <a:ext cx="10515600" cy="1325563"/>
          </a:xfrm>
        </p:spPr>
        <p:txBody>
          <a:bodyPr>
            <a:normAutofit/>
          </a:bodyPr>
          <a:lstStyle/>
          <a:p>
            <a:r>
              <a:rPr lang="ru-RU" dirty="0"/>
              <a:t>Объявляем о скором запуске…</a:t>
            </a:r>
          </a:p>
        </p:txBody>
      </p:sp>
      <p:sp>
        <p:nvSpPr>
          <p:cNvPr id="3" name="Content Placeholder 2">
            <a:extLst>
              <a:ext uri="{FF2B5EF4-FFF2-40B4-BE49-F238E27FC236}">
                <a16:creationId xmlns:a16="http://schemas.microsoft.com/office/drawing/2014/main" id="{717C3C6E-2B72-4AC8-95D0-CC88C8138EBA}"/>
              </a:ext>
            </a:extLst>
          </p:cNvPr>
          <p:cNvSpPr>
            <a:spLocks noGrp="1"/>
          </p:cNvSpPr>
          <p:nvPr>
            <p:ph idx="1"/>
          </p:nvPr>
        </p:nvSpPr>
        <p:spPr>
          <a:xfrm>
            <a:off x="838200" y="2012865"/>
            <a:ext cx="4717800" cy="4164098"/>
          </a:xfrm>
        </p:spPr>
        <p:txBody>
          <a:bodyPr anchor="ctr">
            <a:normAutofit/>
          </a:bodyPr>
          <a:lstStyle/>
          <a:p>
            <a:pPr marL="0" indent="0">
              <a:buNone/>
            </a:pPr>
            <a:r>
              <a:rPr lang="ru-RU" sz="4000" dirty="0">
                <a:solidFill>
                  <a:schemeClr val="bg1"/>
                </a:solidFill>
                <a:latin typeface="Arial Black" panose="020B0A04020102020204" pitchFamily="34" charset="0"/>
              </a:rPr>
              <a:t>Чат-боты и прикладной искусственный интеллект</a:t>
            </a:r>
          </a:p>
        </p:txBody>
      </p:sp>
      <p:pic>
        <p:nvPicPr>
          <p:cNvPr id="8" name="Picture 7" descr="A picture containing object, thing&#10;&#10;Description generated with high confidence">
            <a:extLst>
              <a:ext uri="{FF2B5EF4-FFF2-40B4-BE49-F238E27FC236}">
                <a16:creationId xmlns:a16="http://schemas.microsoft.com/office/drawing/2014/main" id="{1C77F7C2-A1D0-4F00-902B-70DDF3C7F0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8318" y="4689000"/>
            <a:ext cx="2856000" cy="856800"/>
          </a:xfrm>
          <a:prstGeom prst="rect">
            <a:avLst/>
          </a:prstGeom>
        </p:spPr>
      </p:pic>
      <p:sp>
        <p:nvSpPr>
          <p:cNvPr id="9" name="Rectangle 8">
            <a:extLst>
              <a:ext uri="{FF2B5EF4-FFF2-40B4-BE49-F238E27FC236}">
                <a16:creationId xmlns:a16="http://schemas.microsoft.com/office/drawing/2014/main" id="{E0977B4B-6ED5-4218-83DB-58E7F90135E1}"/>
              </a:ext>
            </a:extLst>
          </p:cNvPr>
          <p:cNvSpPr/>
          <p:nvPr/>
        </p:nvSpPr>
        <p:spPr>
          <a:xfrm>
            <a:off x="5985399" y="6345402"/>
            <a:ext cx="5636030" cy="369332"/>
          </a:xfrm>
          <a:prstGeom prst="rect">
            <a:avLst/>
          </a:prstGeom>
        </p:spPr>
        <p:txBody>
          <a:bodyPr wrap="none">
            <a:spAutoFit/>
          </a:bodyPr>
          <a:lstStyle/>
          <a:p>
            <a:r>
              <a:rPr lang="ru-RU" dirty="0"/>
              <a:t>https://www.coursera.org/learn/artificial-intelligence/ </a:t>
            </a:r>
          </a:p>
        </p:txBody>
      </p:sp>
    </p:spTree>
    <p:extLst>
      <p:ext uri="{BB962C8B-B14F-4D97-AF65-F5344CB8AC3E}">
        <p14:creationId xmlns:p14="http://schemas.microsoft.com/office/powerpoint/2010/main" val="469819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Боты и </a:t>
            </a:r>
            <a:r>
              <a:rPr lang="en-US" dirty="0"/>
              <a:t>Microsoft Bot Framework</a:t>
            </a:r>
            <a:endParaRPr lang="ru-RU" dirty="0"/>
          </a:p>
        </p:txBody>
      </p:sp>
      <p:sp>
        <p:nvSpPr>
          <p:cNvPr id="5" name="Subtitle 4"/>
          <p:cNvSpPr>
            <a:spLocks noGrp="1"/>
          </p:cNvSpPr>
          <p:nvPr>
            <p:ph type="subTitle" idx="1"/>
          </p:nvPr>
        </p:nvSpPr>
        <p:spPr>
          <a:xfrm>
            <a:off x="669587" y="1089000"/>
            <a:ext cx="9720000" cy="1655762"/>
          </a:xfrm>
        </p:spPr>
        <p:txBody>
          <a:bodyPr/>
          <a:lstStyle/>
          <a:p>
            <a:r>
              <a:rPr lang="ru-RU" sz="4400" b="1" dirty="0">
                <a:latin typeface="+mn-lt"/>
              </a:rPr>
              <a:t>Эпизод </a:t>
            </a:r>
            <a:r>
              <a:rPr lang="en-US" sz="4400" b="1" dirty="0">
                <a:latin typeface="+mn-lt"/>
              </a:rPr>
              <a:t>I</a:t>
            </a:r>
            <a:r>
              <a:rPr lang="ru-RU" sz="4400" b="1" dirty="0">
                <a:latin typeface="+mn-lt"/>
              </a:rPr>
              <a:t>:</a:t>
            </a:r>
            <a:endParaRPr lang="ru-RU" b="1" dirty="0">
              <a:latin typeface="+mn-lt"/>
            </a:endParaRPr>
          </a:p>
        </p:txBody>
      </p:sp>
    </p:spTree>
    <p:extLst>
      <p:ext uri="{BB962C8B-B14F-4D97-AF65-F5344CB8AC3E}">
        <p14:creationId xmlns:p14="http://schemas.microsoft.com/office/powerpoint/2010/main" val="4812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4027" r="4027"/>
          <a:stretch>
            <a:fillRect/>
          </a:stretch>
        </p:blipFill>
        <p:spPr>
          <a:xfrm>
            <a:off x="696000" y="1415052"/>
            <a:ext cx="2460625" cy="2519362"/>
          </a:xfrm>
          <a:prstGeom prst="wedgeEllipseCallout">
            <a:avLst>
              <a:gd name="adj1" fmla="val -49528"/>
              <a:gd name="adj2" fmla="val 49797"/>
            </a:avLst>
          </a:prstGeom>
        </p:spPr>
      </p:pic>
      <p:sp>
        <p:nvSpPr>
          <p:cNvPr id="3" name="Content Placeholder 2"/>
          <p:cNvSpPr>
            <a:spLocks noGrp="1"/>
          </p:cNvSpPr>
          <p:nvPr>
            <p:ph idx="4294967295"/>
          </p:nvPr>
        </p:nvSpPr>
        <p:spPr>
          <a:xfrm>
            <a:off x="696000" y="4149725"/>
            <a:ext cx="11496000" cy="2159000"/>
          </a:xfrm>
          <a:prstGeom prst="rect">
            <a:avLst/>
          </a:prstGeom>
        </p:spPr>
        <p:txBody>
          <a:bodyPr>
            <a:normAutofit/>
          </a:bodyPr>
          <a:lstStyle/>
          <a:p>
            <a:pPr marL="0" indent="0">
              <a:buNone/>
            </a:pPr>
            <a:r>
              <a:rPr lang="ru-RU" sz="3600" b="1" dirty="0">
                <a:solidFill>
                  <a:schemeClr val="bg1"/>
                </a:solidFill>
              </a:rPr>
              <a:t>Дмитрий Сошников</a:t>
            </a:r>
            <a:br>
              <a:rPr lang="ru-RU" dirty="0">
                <a:solidFill>
                  <a:schemeClr val="bg1"/>
                </a:solidFill>
              </a:rPr>
            </a:br>
            <a:r>
              <a:rPr lang="ru-RU" sz="2800" dirty="0">
                <a:solidFill>
                  <a:schemeClr val="bg1"/>
                </a:solidFill>
                <a:latin typeface="+mj-lt"/>
              </a:rPr>
              <a:t>Технологический евангелист, </a:t>
            </a:r>
            <a:r>
              <a:rPr lang="en-US" sz="2800" dirty="0">
                <a:solidFill>
                  <a:schemeClr val="bg1"/>
                </a:solidFill>
                <a:latin typeface="+mj-lt"/>
              </a:rPr>
              <a:t>Microsoft</a:t>
            </a:r>
          </a:p>
          <a:p>
            <a:pPr marL="0" indent="0">
              <a:buNone/>
            </a:pPr>
            <a:r>
              <a:rPr lang="en-US" sz="2800" dirty="0">
                <a:solidFill>
                  <a:schemeClr val="bg1"/>
                </a:solidFill>
                <a:latin typeface="+mj-lt"/>
              </a:rPr>
              <a:t>dmitri@soshnikov.com</a:t>
            </a:r>
            <a:br>
              <a:rPr lang="en-US" sz="2800" dirty="0">
                <a:solidFill>
                  <a:schemeClr val="bg1"/>
                </a:solidFill>
                <a:latin typeface="+mj-lt"/>
              </a:rPr>
            </a:br>
            <a:r>
              <a:rPr lang="en-US" sz="2800" dirty="0">
                <a:solidFill>
                  <a:schemeClr val="bg1"/>
                </a:solidFill>
                <a:latin typeface="+mj-lt"/>
              </a:rPr>
              <a:t>twitter.com/</a:t>
            </a:r>
            <a:r>
              <a:rPr lang="en-US" sz="2800" dirty="0" err="1">
                <a:solidFill>
                  <a:schemeClr val="bg1"/>
                </a:solidFill>
                <a:latin typeface="+mj-lt"/>
              </a:rPr>
              <a:t>shwars</a:t>
            </a:r>
            <a:endParaRPr lang="ru-RU" sz="2800" dirty="0">
              <a:solidFill>
                <a:schemeClr val="bg1"/>
              </a:solidFill>
              <a:latin typeface="+mj-lt"/>
            </a:endParaRPr>
          </a:p>
        </p:txBody>
      </p:sp>
      <p:sp>
        <p:nvSpPr>
          <p:cNvPr id="2" name="Title 1"/>
          <p:cNvSpPr>
            <a:spLocks noGrp="1"/>
          </p:cNvSpPr>
          <p:nvPr>
            <p:ph type="title" idx="4294967295"/>
          </p:nvPr>
        </p:nvSpPr>
        <p:spPr>
          <a:xfrm>
            <a:off x="3576000" y="1649025"/>
            <a:ext cx="8616000" cy="2500700"/>
          </a:xfrm>
          <a:prstGeom prst="rect">
            <a:avLst/>
          </a:prstGeom>
        </p:spPr>
        <p:txBody>
          <a:bodyPr>
            <a:normAutofit/>
          </a:bodyPr>
          <a:lstStyle/>
          <a:p>
            <a:r>
              <a:rPr lang="ru-RU" sz="4800" b="1" dirty="0">
                <a:ln w="19050">
                  <a:solidFill>
                    <a:schemeClr val="tx1"/>
                  </a:solidFill>
                </a:ln>
                <a:solidFill>
                  <a:schemeClr val="bg1"/>
                </a:solidFill>
                <a:latin typeface="+mn-lt"/>
              </a:rPr>
              <a:t>Экспресс-погружение в искусственные </a:t>
            </a:r>
            <a:br>
              <a:rPr lang="ru-RU" sz="4800" b="1" dirty="0">
                <a:ln w="19050">
                  <a:solidFill>
                    <a:schemeClr val="tx1"/>
                  </a:solidFill>
                </a:ln>
                <a:solidFill>
                  <a:schemeClr val="bg1"/>
                </a:solidFill>
                <a:latin typeface="+mn-lt"/>
              </a:rPr>
            </a:br>
            <a:r>
              <a:rPr lang="ru-RU" sz="4800" b="1" dirty="0">
                <a:ln w="19050">
                  <a:solidFill>
                    <a:schemeClr val="tx1"/>
                  </a:solidFill>
                </a:ln>
                <a:solidFill>
                  <a:schemeClr val="bg1"/>
                </a:solidFill>
                <a:latin typeface="+mn-lt"/>
              </a:rPr>
              <a:t>нейронные сети</a:t>
            </a:r>
          </a:p>
        </p:txBody>
      </p:sp>
      <p:pic>
        <p:nvPicPr>
          <p:cNvPr id="6" name="Picture 5">
            <a:extLst>
              <a:ext uri="{FF2B5EF4-FFF2-40B4-BE49-F238E27FC236}">
                <a16:creationId xmlns:a16="http://schemas.microsoft.com/office/drawing/2014/main" id="{DBE0CCEC-BF47-4323-AB9E-1604D648462C}"/>
              </a:ext>
            </a:extLst>
          </p:cNvPr>
          <p:cNvPicPr>
            <a:picLocks noChangeAspect="1"/>
          </p:cNvPicPr>
          <p:nvPr/>
        </p:nvPicPr>
        <p:blipFill>
          <a:blip r:embed="rId3"/>
          <a:stretch>
            <a:fillRect/>
          </a:stretch>
        </p:blipFill>
        <p:spPr>
          <a:xfrm>
            <a:off x="8145439" y="5362107"/>
            <a:ext cx="3530561" cy="1146338"/>
          </a:xfrm>
          <a:prstGeom prst="rect">
            <a:avLst/>
          </a:prstGeom>
        </p:spPr>
      </p:pic>
    </p:spTree>
    <p:extLst>
      <p:ext uri="{BB962C8B-B14F-4D97-AF65-F5344CB8AC3E}">
        <p14:creationId xmlns:p14="http://schemas.microsoft.com/office/powerpoint/2010/main" val="1105794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Почему боты популярны?</a:t>
            </a:r>
          </a:p>
        </p:txBody>
      </p:sp>
      <p:sp>
        <p:nvSpPr>
          <p:cNvPr id="5" name="Subtitle 4"/>
          <p:cNvSpPr>
            <a:spLocks noGrp="1"/>
          </p:cNvSpPr>
          <p:nvPr>
            <p:ph type="subTitle" idx="1"/>
          </p:nvPr>
        </p:nvSpPr>
        <p:spPr>
          <a:xfrm>
            <a:off x="669587" y="1089000"/>
            <a:ext cx="9720000" cy="1655762"/>
          </a:xfrm>
        </p:spPr>
        <p:txBody>
          <a:bodyPr/>
          <a:lstStyle/>
          <a:p>
            <a:r>
              <a:rPr lang="ru-RU" sz="4400" b="1" dirty="0">
                <a:latin typeface="+mn-lt"/>
              </a:rPr>
              <a:t>Загадка:</a:t>
            </a:r>
            <a:endParaRPr lang="ru-RU" b="1" dirty="0">
              <a:latin typeface="+mn-lt"/>
            </a:endParaRPr>
          </a:p>
        </p:txBody>
      </p:sp>
    </p:spTree>
    <p:extLst>
      <p:ext uri="{BB962C8B-B14F-4D97-AF65-F5344CB8AC3E}">
        <p14:creationId xmlns:p14="http://schemas.microsoft.com/office/powerpoint/2010/main" val="2372007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84CA5-CD3A-4445-B3E4-76CB8738AC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 t="1164" r="1249" b="847"/>
          <a:stretch/>
        </p:blipFill>
        <p:spPr>
          <a:xfrm>
            <a:off x="1560286" y="79829"/>
            <a:ext cx="8991601" cy="6720114"/>
          </a:xfrm>
          <a:prstGeom prst="rect">
            <a:avLst/>
          </a:prstGeom>
        </p:spPr>
      </p:pic>
    </p:spTree>
    <p:extLst>
      <p:ext uri="{BB962C8B-B14F-4D97-AF65-F5344CB8AC3E}">
        <p14:creationId xmlns:p14="http://schemas.microsoft.com/office/powerpoint/2010/main" val="197863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36000" y="1089000"/>
            <a:ext cx="5019468" cy="4869000"/>
          </a:xfrm>
          <a:prstGeom prst="rect">
            <a:avLst/>
          </a:prstGeom>
        </p:spPr>
      </p:pic>
      <p:sp>
        <p:nvSpPr>
          <p:cNvPr id="5" name="TextBox 4"/>
          <p:cNvSpPr txBox="1"/>
          <p:nvPr/>
        </p:nvSpPr>
        <p:spPr>
          <a:xfrm>
            <a:off x="336000" y="549000"/>
            <a:ext cx="5400000" cy="5909310"/>
          </a:xfrm>
          <a:prstGeom prst="rect">
            <a:avLst/>
          </a:prstGeom>
          <a:solidFill>
            <a:schemeClr val="tx1">
              <a:lumMod val="85000"/>
              <a:lumOff val="1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Здравствуйте! Вы можете заказать пиццу!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a:ln>
                  <a:noFill/>
                </a:ln>
                <a:solidFill>
                  <a:srgbClr val="92D050"/>
                </a:solidFill>
                <a:effectLst/>
                <a:uLnTx/>
                <a:uFillTx/>
                <a:latin typeface="Segoe UI"/>
                <a:ea typeface="+mn-ea"/>
                <a:cs typeface="+mn-cs"/>
              </a:rPr>
              <a:t>Прекрасно, хочу!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Скажите «заказать» чтобы приступить к заказу.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a:ln>
                  <a:noFill/>
                </a:ln>
                <a:solidFill>
                  <a:srgbClr val="92D050"/>
                </a:solidFill>
                <a:effectLst/>
                <a:uLnTx/>
                <a:uFillTx/>
                <a:latin typeface="Segoe UI"/>
                <a:ea typeface="+mn-ea"/>
                <a:cs typeface="+mn-cs"/>
              </a:rPr>
              <a:t>Заказать.</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Спасибо! Вы хотите закрытую или открытую пиццу?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Открыую</a:t>
            </a:r>
            <a:r>
              <a:rPr kumimoji="0" lang="ru-RU" sz="1800" b="0" i="0" u="none" strike="noStrike" kern="1200" cap="none" spc="0" normalizeH="0" baseline="0" noProof="0" dirty="0">
                <a:ln>
                  <a:noFill/>
                </a:ln>
                <a:solidFill>
                  <a:srgbClr val="92D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Я вас не понял. Скажите «открытую» (или 1) или «закрытую»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a:ln>
                  <a:noFill/>
                </a:ln>
                <a:solidFill>
                  <a:srgbClr val="92D050"/>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Отлично! На тонком или толстом тесте?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a:ln>
                  <a:noFill/>
                </a:ln>
                <a:solidFill>
                  <a:srgbClr val="92D050"/>
                </a:solidFill>
                <a:effectLst/>
                <a:uLnTx/>
                <a:uFillTx/>
                <a:latin typeface="Segoe UI"/>
                <a:ea typeface="+mn-ea"/>
                <a:cs typeface="+mn-cs"/>
              </a:rPr>
              <a:t>На тонком.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Вы хотите пиццу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пепперони</a:t>
            </a:r>
            <a:r>
              <a:rPr kumimoji="0" lang="ru-RU" sz="1800" b="0" i="0" u="none" strike="noStrike" kern="1200" cap="none" spc="0" normalizeH="0" baseline="0" noProof="0" dirty="0">
                <a:ln>
                  <a:noFill/>
                </a:ln>
                <a:solidFill>
                  <a:srgbClr val="92D050"/>
                </a:solidFill>
                <a:effectLst/>
                <a:uLnTx/>
                <a:uFillTx/>
                <a:latin typeface="Segoe UI"/>
                <a:ea typeface="+mn-ea"/>
                <a:cs typeface="+mn-cs"/>
              </a:rPr>
              <a:t>,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капрезе</a:t>
            </a:r>
            <a:r>
              <a:rPr kumimoji="0" lang="ru-RU" sz="1800" b="0" i="0" u="none" strike="noStrike" kern="1200" cap="none" spc="0" normalizeH="0" baseline="0" noProof="0" dirty="0">
                <a:ln>
                  <a:noFill/>
                </a:ln>
                <a:solidFill>
                  <a:srgbClr val="92D050"/>
                </a:solidFill>
                <a:effectLst/>
                <a:uLnTx/>
                <a:uFillTx/>
                <a:latin typeface="Segoe UI"/>
                <a:ea typeface="+mn-ea"/>
                <a:cs typeface="+mn-cs"/>
              </a:rPr>
              <a:t>,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кваттро</a:t>
            </a:r>
            <a:r>
              <a:rPr kumimoji="0" lang="ru-RU" sz="1800" b="0" i="0" u="none" strike="noStrike" kern="1200" cap="none" spc="0" normalizeH="0" baseline="0" noProof="0" dirty="0">
                <a:ln>
                  <a:noFill/>
                </a:ln>
                <a:solidFill>
                  <a:srgbClr val="92D050"/>
                </a:solidFill>
                <a:effectLst/>
                <a:uLnTx/>
                <a:uFillTx/>
                <a:latin typeface="Segoe UI"/>
                <a:ea typeface="+mn-ea"/>
                <a:cs typeface="+mn-cs"/>
              </a:rPr>
              <a:t>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стаджони</a:t>
            </a:r>
            <a:r>
              <a:rPr kumimoji="0" lang="ru-RU" sz="1800" b="0" i="0" u="none" strike="noStrike" kern="1200" cap="none" spc="0" normalizeH="0" baseline="0" noProof="0" dirty="0">
                <a:ln>
                  <a:noFill/>
                </a:ln>
                <a:solidFill>
                  <a:srgbClr val="92D050"/>
                </a:solidFill>
                <a:effectLst/>
                <a:uLnTx/>
                <a:uFillTx/>
                <a:latin typeface="Segoe UI"/>
                <a:ea typeface="+mn-ea"/>
                <a:cs typeface="+mn-cs"/>
              </a:rPr>
              <a:t>? Напишите «состав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пепперони</a:t>
            </a:r>
            <a:r>
              <a:rPr kumimoji="0" lang="ru-RU" sz="1800" b="0" i="0" u="none" strike="noStrike" kern="1200" cap="none" spc="0" normalizeH="0" baseline="0" noProof="0" dirty="0">
                <a:ln>
                  <a:noFill/>
                </a:ln>
                <a:solidFill>
                  <a:srgbClr val="92D050"/>
                </a:solidFill>
                <a:effectLst/>
                <a:uLnTx/>
                <a:uFillTx/>
                <a:latin typeface="Segoe UI"/>
                <a:ea typeface="+mn-ea"/>
                <a:cs typeface="+mn-cs"/>
              </a:rPr>
              <a:t>», чтобы узнать подробнее состав пиццы.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Я: </a:t>
            </a:r>
            <a:r>
              <a:rPr kumimoji="0" lang="ru-RU" sz="1800" b="0" i="0" u="none" strike="noStrike" kern="1200" cap="none" spc="0" normalizeH="0" baseline="0" noProof="0" dirty="0" err="1">
                <a:ln>
                  <a:noFill/>
                </a:ln>
                <a:solidFill>
                  <a:srgbClr val="92D050"/>
                </a:solidFill>
                <a:effectLst/>
                <a:uLnTx/>
                <a:uFillTx/>
                <a:latin typeface="Segoe UI"/>
                <a:ea typeface="+mn-ea"/>
                <a:cs typeface="+mn-cs"/>
              </a:rPr>
              <a:t>пепперони</a:t>
            </a:r>
            <a:r>
              <a:rPr kumimoji="0" lang="ru-RU" sz="1800" b="0" i="0" u="none" strike="noStrike" kern="1200" cap="none" spc="0" normalizeH="0" baseline="0" noProof="0" dirty="0">
                <a:ln>
                  <a:noFill/>
                </a:ln>
                <a:solidFill>
                  <a:srgbClr val="92D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dirty="0">
                <a:ln>
                  <a:noFill/>
                </a:ln>
                <a:solidFill>
                  <a:srgbClr val="92D050"/>
                </a:solidFill>
                <a:effectLst/>
                <a:uLnTx/>
                <a:uFillTx/>
                <a:latin typeface="Segoe UI"/>
                <a:ea typeface="+mn-ea"/>
                <a:cs typeface="+mn-cs"/>
              </a:rPr>
              <a:t>Бот: </a:t>
            </a:r>
            <a:r>
              <a:rPr kumimoji="0" lang="ru-RU" sz="1800" b="0" i="0" u="none" strike="noStrike" kern="1200" cap="none" spc="0" normalizeH="0" baseline="0" noProof="0" dirty="0">
                <a:ln>
                  <a:noFill/>
                </a:ln>
                <a:solidFill>
                  <a:srgbClr val="92D050"/>
                </a:solidFill>
                <a:effectLst/>
                <a:uLnTx/>
                <a:uFillTx/>
                <a:latin typeface="Segoe UI"/>
                <a:ea typeface="+mn-ea"/>
                <a:cs typeface="+mn-cs"/>
              </a:rPr>
              <a:t>А не хотите ли вместо обычного теста сделать слоёное?</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srgbClr val="92D050"/>
                </a:solidFill>
                <a:effectLst/>
                <a:uLnTx/>
                <a:uFillTx/>
                <a:latin typeface="Segoe UI"/>
                <a:ea typeface="+mn-ea"/>
                <a:cs typeface="+mn-cs"/>
              </a:rPr>
              <a:t>…</a:t>
            </a:r>
          </a:p>
        </p:txBody>
      </p:sp>
    </p:spTree>
    <p:extLst>
      <p:ext uri="{BB962C8B-B14F-4D97-AF65-F5344CB8AC3E}">
        <p14:creationId xmlns:p14="http://schemas.microsoft.com/office/powerpoint/2010/main" val="1414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9587" y="1442144"/>
            <a:ext cx="9720000" cy="1266856"/>
          </a:xfrm>
        </p:spPr>
        <p:txBody>
          <a:bodyPr/>
          <a:lstStyle/>
          <a:p>
            <a:r>
              <a:rPr lang="ru-RU" dirty="0"/>
              <a:t>Примеры хороших сценариев:</a:t>
            </a:r>
          </a:p>
        </p:txBody>
      </p:sp>
      <p:sp>
        <p:nvSpPr>
          <p:cNvPr id="4" name="Title 1"/>
          <p:cNvSpPr txBox="1">
            <a:spLocks/>
          </p:cNvSpPr>
          <p:nvPr/>
        </p:nvSpPr>
        <p:spPr>
          <a:xfrm>
            <a:off x="1056000" y="4509000"/>
            <a:ext cx="9727258" cy="1986856"/>
          </a:xfrm>
          <a:prstGeom prst="rect">
            <a:avLst/>
          </a:prstGeom>
        </p:spPr>
        <p:txBody>
          <a:bodyPr lIns="0" rIns="0" anchor="b"/>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742950" marR="0" lvl="0" indent="-742950" algn="l" defTabSz="914400" rtl="0" eaLnBrk="1" fontAlgn="auto" latinLnBrk="0" hangingPunct="1">
              <a:lnSpc>
                <a:spcPct val="90000"/>
              </a:lnSpc>
              <a:spcBef>
                <a:spcPct val="0"/>
              </a:spcBef>
              <a:spcAft>
                <a:spcPts val="0"/>
              </a:spcAft>
              <a:buClrTx/>
              <a:buSzTx/>
              <a:buFont typeface="+mj-lt"/>
              <a:buAutoNum type="arabicPeriod"/>
              <a:tabLst/>
              <a:defRPr/>
            </a:pPr>
            <a:r>
              <a:rPr kumimoji="0" lang="ru-RU" sz="4000" b="0" i="0" u="none" strike="noStrike" kern="1200" cap="none" spc="0" normalizeH="0" baseline="0" noProof="0" dirty="0">
                <a:ln>
                  <a:noFill/>
                </a:ln>
                <a:solidFill>
                  <a:prstClr val="white"/>
                </a:solidFill>
                <a:effectLst/>
                <a:uLnTx/>
                <a:uFillTx/>
                <a:latin typeface="Segoe UI Light"/>
                <a:ea typeface="+mj-ea"/>
                <a:cs typeface="+mj-cs"/>
              </a:rPr>
              <a:t>Групповое взаимодействие (</a:t>
            </a:r>
            <a:r>
              <a:rPr kumimoji="0" lang="ru-RU" sz="4000" b="0" i="0" u="none" strike="noStrike" kern="1200" cap="none" spc="0" normalizeH="0" baseline="0" noProof="0" dirty="0" err="1">
                <a:ln>
                  <a:noFill/>
                </a:ln>
                <a:solidFill>
                  <a:prstClr val="white"/>
                </a:solidFill>
                <a:effectLst/>
                <a:uLnTx/>
                <a:uFillTx/>
                <a:latin typeface="Segoe UI Light"/>
                <a:ea typeface="+mj-ea"/>
                <a:cs typeface="+mj-cs"/>
              </a:rPr>
              <a:t>аугментирование</a:t>
            </a:r>
            <a:r>
              <a:rPr kumimoji="0" lang="ru-RU" sz="4000" b="0" i="0" u="none" strike="noStrike" kern="1200" cap="none" spc="0" normalizeH="0" baseline="0" noProof="0" dirty="0">
                <a:ln>
                  <a:noFill/>
                </a:ln>
                <a:solidFill>
                  <a:prstClr val="white"/>
                </a:solidFill>
                <a:effectLst/>
                <a:uLnTx/>
                <a:uFillTx/>
                <a:latin typeface="Segoe UI Light"/>
                <a:ea typeface="+mj-ea"/>
                <a:cs typeface="+mj-cs"/>
              </a:rPr>
              <a:t>, человек-компьютер)</a:t>
            </a:r>
          </a:p>
          <a:p>
            <a:pPr marL="742950" marR="0" lvl="0" indent="-742950" algn="l" defTabSz="914400" rtl="0" eaLnBrk="1" fontAlgn="auto" latinLnBrk="0" hangingPunct="1">
              <a:lnSpc>
                <a:spcPct val="90000"/>
              </a:lnSpc>
              <a:spcBef>
                <a:spcPct val="0"/>
              </a:spcBef>
              <a:spcAft>
                <a:spcPts val="0"/>
              </a:spcAft>
              <a:buClrTx/>
              <a:buSzTx/>
              <a:buFont typeface="+mj-lt"/>
              <a:buAutoNum type="arabicPeriod"/>
              <a:tabLst/>
              <a:defRPr/>
            </a:pPr>
            <a:r>
              <a:rPr kumimoji="0" lang="ru-RU" sz="4000" b="0" i="0" u="none" strike="noStrike" kern="1200" cap="none" spc="0" normalizeH="0" baseline="0" noProof="0" dirty="0">
                <a:ln>
                  <a:noFill/>
                </a:ln>
                <a:solidFill>
                  <a:prstClr val="white"/>
                </a:solidFill>
                <a:effectLst/>
                <a:uLnTx/>
                <a:uFillTx/>
                <a:latin typeface="Segoe UI Light"/>
                <a:ea typeface="+mj-ea"/>
                <a:cs typeface="+mj-cs"/>
              </a:rPr>
              <a:t>Голосовой диалог</a:t>
            </a:r>
          </a:p>
          <a:p>
            <a:pPr marL="742950" marR="0" lvl="0" indent="-74295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white"/>
                </a:solidFill>
                <a:effectLst/>
                <a:uLnTx/>
                <a:uFillTx/>
                <a:latin typeface="Segoe UI Light"/>
                <a:ea typeface="+mj-ea"/>
                <a:cs typeface="+mj-cs"/>
              </a:rPr>
              <a:t>Personal Assistant</a:t>
            </a:r>
            <a:endParaRPr kumimoji="0" lang="ru-RU" sz="4000" b="0" i="0" u="none" strike="noStrike" kern="1200" cap="none" spc="0" normalizeH="0" baseline="0" noProof="0" dirty="0">
              <a:ln>
                <a:noFill/>
              </a:ln>
              <a:solidFill>
                <a:prstClr val="white"/>
              </a:solidFill>
              <a:effectLst/>
              <a:uLnTx/>
              <a:uFillTx/>
              <a:latin typeface="Segoe UI Light"/>
              <a:ea typeface="+mj-ea"/>
              <a:cs typeface="+mj-cs"/>
            </a:endParaRPr>
          </a:p>
          <a:p>
            <a:pPr marL="742950" marR="0" lvl="0" indent="-742950" algn="l" defTabSz="914400" rtl="0" eaLnBrk="1" fontAlgn="auto" latinLnBrk="0" hangingPunct="1">
              <a:lnSpc>
                <a:spcPct val="90000"/>
              </a:lnSpc>
              <a:spcBef>
                <a:spcPct val="0"/>
              </a:spcBef>
              <a:spcAft>
                <a:spcPts val="0"/>
              </a:spcAft>
              <a:buClrTx/>
              <a:buSzTx/>
              <a:buFont typeface="+mj-lt"/>
              <a:buAutoNum type="arabicPeriod"/>
              <a:tabLst/>
              <a:defRPr/>
            </a:pPr>
            <a:r>
              <a:rPr kumimoji="0" lang="ru-RU" sz="4000" b="0" i="0" u="none" strike="noStrike" kern="1200" cap="none" spc="0" normalizeH="0" baseline="0" noProof="0" dirty="0">
                <a:ln>
                  <a:noFill/>
                </a:ln>
                <a:solidFill>
                  <a:prstClr val="white"/>
                </a:solidFill>
                <a:effectLst/>
                <a:uLnTx/>
                <a:uFillTx/>
                <a:latin typeface="Segoe UI Light"/>
                <a:ea typeface="+mj-ea"/>
                <a:cs typeface="+mj-cs"/>
              </a:rPr>
              <a:t>Существующие бизнес-процессы</a:t>
            </a:r>
            <a:endParaRPr kumimoji="0" lang="en-US" sz="4000" b="0" i="0" u="none" strike="noStrike" kern="1200" cap="none" spc="0" normalizeH="0" baseline="0" noProof="0" dirty="0">
              <a:ln>
                <a:noFill/>
              </a:ln>
              <a:solidFill>
                <a:prstClr val="white"/>
              </a:solidFill>
              <a:effectLst/>
              <a:uLnTx/>
              <a:uFillTx/>
              <a:latin typeface="Segoe UI Light"/>
              <a:ea typeface="+mj-ea"/>
              <a:cs typeface="+mj-cs"/>
            </a:endParaRPr>
          </a:p>
          <a:p>
            <a:pPr marL="742950" marR="0" lvl="0" indent="-742950" algn="l" defTabSz="914400" rtl="0" eaLnBrk="1" fontAlgn="auto" latinLnBrk="0" hangingPunct="1">
              <a:lnSpc>
                <a:spcPct val="90000"/>
              </a:lnSpc>
              <a:spcBef>
                <a:spcPct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white"/>
                </a:solidFill>
                <a:effectLst/>
                <a:uLnTx/>
                <a:uFillTx/>
                <a:latin typeface="Segoe UI Light"/>
                <a:ea typeface="+mj-ea"/>
                <a:cs typeface="+mj-cs"/>
              </a:rPr>
              <a:t>… ?  :(</a:t>
            </a:r>
            <a:endParaRPr kumimoji="0" lang="ru-RU" sz="4000" b="0" i="0" u="none" strike="noStrike" kern="1200" cap="none" spc="0" normalizeH="0" baseline="0" noProof="0" dirty="0">
              <a:ln>
                <a:noFill/>
              </a:ln>
              <a:solidFill>
                <a:prstClr val="white"/>
              </a:solidFill>
              <a:effectLst/>
              <a:uLnTx/>
              <a:uFillTx/>
              <a:latin typeface="Segoe UI Light"/>
              <a:ea typeface="+mj-ea"/>
              <a:cs typeface="+mj-cs"/>
            </a:endParaRPr>
          </a:p>
        </p:txBody>
      </p:sp>
    </p:spTree>
    <p:extLst>
      <p:ext uri="{BB962C8B-B14F-4D97-AF65-F5344CB8AC3E}">
        <p14:creationId xmlns:p14="http://schemas.microsoft.com/office/powerpoint/2010/main" val="81999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6000" y="369000"/>
            <a:ext cx="9720000" cy="906856"/>
          </a:xfrm>
        </p:spPr>
        <p:txBody>
          <a:bodyPr/>
          <a:lstStyle/>
          <a:p>
            <a:r>
              <a:rPr lang="ru-RU" dirty="0"/>
              <a:t>Боты как замена приложениям</a:t>
            </a:r>
          </a:p>
        </p:txBody>
      </p:sp>
      <p:pic>
        <p:nvPicPr>
          <p:cNvPr id="4" name="Picture 3" descr="You Can Retire- Can You Re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000" y="2169000"/>
            <a:ext cx="4069149" cy="2700000"/>
          </a:xfrm>
          <a:prstGeom prst="rect">
            <a:avLst/>
          </a:prstGeom>
        </p:spPr>
      </p:pic>
      <p:pic>
        <p:nvPicPr>
          <p:cNvPr id="5" name="Picture 4" descr="Report: Smart &lt;strong&gt;phone&lt;/strong&gt; users aren’t smart about data security on their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169000"/>
            <a:ext cx="4813043" cy="2700000"/>
          </a:xfrm>
          <a:prstGeom prst="rect">
            <a:avLst/>
          </a:prstGeom>
        </p:spPr>
      </p:pic>
      <p:sp>
        <p:nvSpPr>
          <p:cNvPr id="6" name="Текст 4"/>
          <p:cNvSpPr txBox="1">
            <a:spLocks/>
          </p:cNvSpPr>
          <p:nvPr/>
        </p:nvSpPr>
        <p:spPr>
          <a:xfrm>
            <a:off x="1087093" y="5049000"/>
            <a:ext cx="3326801" cy="9233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solidFill>
                  <a:schemeClr val="bg1"/>
                </a:soli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000000"/>
              </a:buClr>
              <a:buSzPct val="90000"/>
              <a:buFont typeface="Wingdings" panose="05000000000000000000" pitchFamily="2" charset="2"/>
              <a:buNone/>
              <a:tabLst/>
              <a:defRPr/>
            </a:pPr>
            <a:r>
              <a:rPr kumimoji="0" lang="ru-RU" sz="2400" b="0" i="0" u="none" strike="noStrike" kern="1200" cap="none" spc="0" normalizeH="0" baseline="0" noProof="0" dirty="0">
                <a:ln>
                  <a:noFill/>
                </a:ln>
                <a:solidFill>
                  <a:prstClr val="white"/>
                </a:solidFill>
                <a:effectLst/>
                <a:uLnTx/>
                <a:uFillTx/>
                <a:latin typeface="Segoe UI Light"/>
                <a:ea typeface="+mn-ea"/>
                <a:cs typeface="+mn-cs"/>
              </a:rPr>
              <a:t>Проще разрабатывать</a:t>
            </a:r>
          </a:p>
          <a:p>
            <a:pPr marL="0" marR="0" lvl="0" indent="0" algn="l" defTabSz="932742" rtl="0" eaLnBrk="1" fontAlgn="auto" latinLnBrk="0" hangingPunct="1">
              <a:lnSpc>
                <a:spcPct val="90000"/>
              </a:lnSpc>
              <a:spcBef>
                <a:spcPct val="20000"/>
              </a:spcBef>
              <a:spcAft>
                <a:spcPts val="0"/>
              </a:spcAft>
              <a:buClr>
                <a:srgbClr val="000000"/>
              </a:buClr>
              <a:buSzPct val="90000"/>
              <a:buFont typeface="Wingdings" panose="05000000000000000000" pitchFamily="2" charset="2"/>
              <a:buNone/>
              <a:tabLst/>
              <a:defRPr/>
            </a:pPr>
            <a:r>
              <a:rPr kumimoji="0" lang="ru-RU" sz="2400" b="0" i="0" u="none" strike="noStrike" kern="1200" cap="none" spc="0" normalizeH="0" baseline="0" noProof="0" dirty="0">
                <a:ln>
                  <a:noFill/>
                </a:ln>
                <a:solidFill>
                  <a:prstClr val="white"/>
                </a:solidFill>
                <a:effectLst/>
                <a:uLnTx/>
                <a:uFillTx/>
                <a:latin typeface="Segoe UI Light"/>
                <a:ea typeface="+mn-ea"/>
                <a:cs typeface="+mn-cs"/>
              </a:rPr>
              <a:t>(нет дизайна)</a:t>
            </a:r>
          </a:p>
        </p:txBody>
      </p:sp>
      <p:sp>
        <p:nvSpPr>
          <p:cNvPr id="7" name="Текст 4"/>
          <p:cNvSpPr txBox="1">
            <a:spLocks/>
          </p:cNvSpPr>
          <p:nvPr/>
        </p:nvSpPr>
        <p:spPr>
          <a:xfrm>
            <a:off x="6095999" y="5049000"/>
            <a:ext cx="3326801" cy="92333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solidFill>
                  <a:schemeClr val="bg1"/>
                </a:soli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000000"/>
              </a:buClr>
              <a:buSzPct val="90000"/>
              <a:buFont typeface="Wingdings" panose="05000000000000000000" pitchFamily="2" charset="2"/>
              <a:buNone/>
              <a:tabLst/>
              <a:defRPr/>
            </a:pPr>
            <a:r>
              <a:rPr kumimoji="0" lang="ru-RU" sz="2400" b="0" i="0" u="none" strike="noStrike" kern="1200" cap="none" spc="0" normalizeH="0" baseline="0" noProof="0" dirty="0">
                <a:ln>
                  <a:noFill/>
                </a:ln>
                <a:solidFill>
                  <a:prstClr val="white"/>
                </a:solidFill>
                <a:effectLst/>
                <a:uLnTx/>
                <a:uFillTx/>
                <a:latin typeface="Segoe UI Light"/>
                <a:ea typeface="+mn-ea"/>
                <a:cs typeface="+mn-cs"/>
              </a:rPr>
              <a:t>Проще использовать</a:t>
            </a:r>
          </a:p>
          <a:p>
            <a:pPr marL="0" marR="0" lvl="0" indent="0" algn="l" defTabSz="932742" rtl="0" eaLnBrk="1" fontAlgn="auto" latinLnBrk="0" hangingPunct="1">
              <a:lnSpc>
                <a:spcPct val="90000"/>
              </a:lnSpc>
              <a:spcBef>
                <a:spcPct val="20000"/>
              </a:spcBef>
              <a:spcAft>
                <a:spcPts val="0"/>
              </a:spcAft>
              <a:buClr>
                <a:srgbClr val="000000"/>
              </a:buClr>
              <a:buSzPct val="90000"/>
              <a:buFont typeface="Wingdings" panose="05000000000000000000" pitchFamily="2" charset="2"/>
              <a:buNone/>
              <a:tabLst/>
              <a:defRPr/>
            </a:pPr>
            <a:r>
              <a:rPr kumimoji="0" lang="ru-RU" sz="2400" b="0" i="0" u="none" strike="noStrike" kern="1200" cap="none" spc="0" normalizeH="0" baseline="0" noProof="0" dirty="0">
                <a:ln>
                  <a:noFill/>
                </a:ln>
                <a:solidFill>
                  <a:prstClr val="white"/>
                </a:solidFill>
                <a:effectLst/>
                <a:uLnTx/>
                <a:uFillTx/>
                <a:latin typeface="Segoe UI Light"/>
                <a:ea typeface="+mn-ea"/>
                <a:cs typeface="+mn-cs"/>
              </a:rPr>
              <a:t>(нет инсталляции)</a:t>
            </a:r>
          </a:p>
        </p:txBody>
      </p:sp>
    </p:spTree>
    <p:extLst>
      <p:ext uri="{BB962C8B-B14F-4D97-AF65-F5344CB8AC3E}">
        <p14:creationId xmlns:p14="http://schemas.microsoft.com/office/powerpoint/2010/main" val="225157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976000" y="1068803"/>
            <a:ext cx="3217091" cy="5550436"/>
            <a:chOff x="8368426" y="393617"/>
            <a:chExt cx="3217547" cy="5551224"/>
          </a:xfrm>
        </p:grpSpPr>
        <p:pic>
          <p:nvPicPr>
            <p:cNvPr id="169" name="Picture 168"/>
            <p:cNvPicPr>
              <a:picLocks noChangeAspect="1"/>
            </p:cNvPicPr>
            <p:nvPr/>
          </p:nvPicPr>
          <p:blipFill rotWithShape="1">
            <a:blip r:embed="rId4" cstate="print">
              <a:extLst>
                <a:ext uri="{28A0092B-C50C-407E-A947-70E740481C1C}">
                  <a14:useLocalDpi xmlns:a14="http://schemas.microsoft.com/office/drawing/2010/main" val="0"/>
                </a:ext>
              </a:extLst>
            </a:blip>
            <a:srcRect l="70392" b="16494"/>
            <a:stretch/>
          </p:blipFill>
          <p:spPr>
            <a:xfrm>
              <a:off x="8368426" y="393617"/>
              <a:ext cx="3217037" cy="5122967"/>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70392" t="78302"/>
            <a:stretch/>
          </p:blipFill>
          <p:spPr>
            <a:xfrm>
              <a:off x="8368936" y="4613743"/>
              <a:ext cx="3217037" cy="1331098"/>
            </a:xfrm>
            <a:prstGeom prst="rect">
              <a:avLst/>
            </a:prstGeom>
          </p:spPr>
        </p:pic>
      </p:grpSp>
      <p:sp>
        <p:nvSpPr>
          <p:cNvPr id="3" name="Title 2"/>
          <p:cNvSpPr>
            <a:spLocks noGrp="1"/>
          </p:cNvSpPr>
          <p:nvPr>
            <p:ph type="title"/>
          </p:nvPr>
        </p:nvSpPr>
        <p:spPr>
          <a:xfrm>
            <a:off x="622049" y="348803"/>
            <a:ext cx="10657800" cy="720000"/>
          </a:xfrm>
        </p:spPr>
        <p:txBody>
          <a:bodyPr/>
          <a:lstStyle/>
          <a:p>
            <a:r>
              <a:rPr lang="en-US" sz="4400" dirty="0"/>
              <a:t>Microsoft Bot Framework</a:t>
            </a:r>
            <a:endParaRPr lang="en-US" sz="4308" dirty="0"/>
          </a:p>
        </p:txBody>
      </p:sp>
      <p:sp>
        <p:nvSpPr>
          <p:cNvPr id="4" name="Rectangle 3"/>
          <p:cNvSpPr/>
          <p:nvPr/>
        </p:nvSpPr>
        <p:spPr bwMode="auto">
          <a:xfrm>
            <a:off x="1520670" y="3969000"/>
            <a:ext cx="2413441" cy="168013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ru-RU" sz="2400" b="1" dirty="0">
                <a:solidFill>
                  <a:sysClr val="windowText" lastClr="000000"/>
                </a:solidFill>
                <a:latin typeface="Segoe UI"/>
                <a:ea typeface="Segoe UI" pitchFamily="34" charset="0"/>
                <a:cs typeface="Segoe UI" pitchFamily="34" charset="0"/>
              </a:rPr>
              <a:t>Логика бота </a:t>
            </a:r>
            <a:r>
              <a:rPr lang="ru-RU" sz="2400" dirty="0">
                <a:solidFill>
                  <a:sysClr val="windowText" lastClr="000000"/>
                </a:solidFill>
                <a:latin typeface="Segoe UI"/>
                <a:ea typeface="Segoe UI" pitchFamily="34" charset="0"/>
                <a:cs typeface="Segoe UI" pitchFamily="34" charset="0"/>
              </a:rPr>
              <a:t>(</a:t>
            </a:r>
            <a:r>
              <a:rPr lang="en-US" sz="2400" dirty="0" err="1">
                <a:solidFill>
                  <a:sysClr val="windowText" lastClr="000000"/>
                </a:solidFill>
                <a:latin typeface="Segoe UI"/>
                <a:ea typeface="Segoe UI" pitchFamily="34" charset="0"/>
                <a:cs typeface="Segoe UI" pitchFamily="34" charset="0"/>
              </a:rPr>
              <a:t>WebAPI</a:t>
            </a:r>
            <a:r>
              <a:rPr lang="en-US" sz="2400" dirty="0">
                <a:solidFill>
                  <a:sysClr val="windowText" lastClr="000000"/>
                </a:solidFill>
                <a:latin typeface="Segoe UI"/>
                <a:ea typeface="Segoe UI" pitchFamily="34" charset="0"/>
                <a:cs typeface="Segoe UI" pitchFamily="34" charset="0"/>
              </a:rPr>
              <a:t> </a:t>
            </a:r>
            <a:r>
              <a:rPr lang="ru-RU" sz="2400" dirty="0">
                <a:solidFill>
                  <a:sysClr val="windowText" lastClr="000000"/>
                </a:solidFill>
                <a:latin typeface="Segoe UI"/>
                <a:ea typeface="Segoe UI" pitchFamily="34" charset="0"/>
                <a:cs typeface="Segoe UI" pitchFamily="34" charset="0"/>
              </a:rPr>
              <a:t>в облаке)</a:t>
            </a:r>
            <a:endParaRPr lang="en-US" sz="2400" dirty="0">
              <a:solidFill>
                <a:sysClr val="windowText" lastClr="000000"/>
              </a:solidFill>
              <a:latin typeface="Segoe UI"/>
              <a:ea typeface="Segoe UI" pitchFamily="34" charset="0"/>
              <a:cs typeface="Segoe UI" pitchFamily="34" charset="0"/>
            </a:endParaRPr>
          </a:p>
        </p:txBody>
      </p:sp>
      <p:sp>
        <p:nvSpPr>
          <p:cNvPr id="5" name="Rectangle 4"/>
          <p:cNvSpPr/>
          <p:nvPr/>
        </p:nvSpPr>
        <p:spPr bwMode="auto">
          <a:xfrm>
            <a:off x="4493215" y="3069000"/>
            <a:ext cx="3925113" cy="25742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3200" b="1" dirty="0">
                <a:gradFill>
                  <a:gsLst>
                    <a:gs pos="0">
                      <a:srgbClr val="FFFFFF"/>
                    </a:gs>
                    <a:gs pos="100000">
                      <a:srgbClr val="FFFFFF"/>
                    </a:gs>
                  </a:gsLst>
                  <a:lin ang="5400000" scaled="0"/>
                </a:gradFill>
                <a:latin typeface="Segoe UI"/>
                <a:ea typeface="Segoe UI" pitchFamily="34" charset="0"/>
                <a:cs typeface="Segoe UI" pitchFamily="34" charset="0"/>
              </a:rPr>
              <a:t>Bot Connector</a:t>
            </a:r>
            <a:endParaRPr lang="en-US" sz="2400" b="1"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a:ea typeface="Segoe UI" pitchFamily="34" charset="0"/>
                <a:cs typeface="Segoe UI" pitchFamily="34" charset="0"/>
              </a:rPr>
              <a:t>Подключение к каналу</a:t>
            </a:r>
          </a:p>
          <a:p>
            <a:pPr algn="ctr" defTabSz="932114"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a:ea typeface="Segoe UI" pitchFamily="34" charset="0"/>
                <a:cs typeface="Segoe UI" pitchFamily="34" charset="0"/>
              </a:rPr>
              <a:t>Прием/отправка текста</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a:ea typeface="Segoe UI" pitchFamily="34" charset="0"/>
                <a:cs typeface="Segoe UI" pitchFamily="34" charset="0"/>
              </a:rPr>
              <a:t>Управление состоянием</a:t>
            </a:r>
          </a:p>
          <a:p>
            <a:pPr algn="ctr" defTabSz="932114"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a:ea typeface="Segoe UI" pitchFamily="34" charset="0"/>
                <a:cs typeface="Segoe UI" pitchFamily="34" charset="0"/>
              </a:rPr>
              <a:t>Перевод с языка на язык</a:t>
            </a: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a:t>
            </a:r>
          </a:p>
        </p:txBody>
      </p:sp>
      <p:cxnSp>
        <p:nvCxnSpPr>
          <p:cNvPr id="8" name="Straight Arrow Connector 7"/>
          <p:cNvCxnSpPr>
            <a:cxnSpLocks/>
          </p:cNvCxnSpPr>
          <p:nvPr/>
        </p:nvCxnSpPr>
        <p:spPr>
          <a:xfrm>
            <a:off x="3934621" y="4709445"/>
            <a:ext cx="560025" cy="2628"/>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8436000" y="4662979"/>
            <a:ext cx="722853" cy="0"/>
          </a:xfrm>
          <a:prstGeom prst="straightConnector1">
            <a:avLst/>
          </a:prstGeom>
          <a:ln w="76200">
            <a:solidFill>
              <a:schemeClr val="accent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6403922" y="2678556"/>
            <a:ext cx="6038" cy="385568"/>
          </a:xfrm>
          <a:prstGeom prst="straightConnector1">
            <a:avLst/>
          </a:prstGeom>
          <a:ln w="381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493719" y="1683238"/>
            <a:ext cx="3903830" cy="10006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ru-RU" sz="2400" dirty="0">
                <a:gradFill>
                  <a:gsLst>
                    <a:gs pos="0">
                      <a:srgbClr val="FFFFFF"/>
                    </a:gs>
                    <a:gs pos="100000">
                      <a:srgbClr val="FFFFFF"/>
                    </a:gs>
                  </a:gsLst>
                  <a:lin ang="5400000" scaled="0"/>
                </a:gradFill>
                <a:latin typeface="Segoe UI"/>
                <a:ea typeface="Segoe UI" pitchFamily="34" charset="0"/>
                <a:cs typeface="Segoe UI" pitchFamily="34" charset="0"/>
              </a:rPr>
              <a:t>Портал разработчика</a:t>
            </a:r>
            <a:r>
              <a:rPr lang="en-US" sz="2400" dirty="0">
                <a:gradFill>
                  <a:gsLst>
                    <a:gs pos="0">
                      <a:srgbClr val="FFFFFF"/>
                    </a:gs>
                    <a:gs pos="100000">
                      <a:srgbClr val="FFFFFF"/>
                    </a:gs>
                  </a:gsLst>
                  <a:lin ang="5400000" scaled="0"/>
                </a:gradFill>
                <a:latin typeface="Segoe UI"/>
                <a:ea typeface="Segoe UI" pitchFamily="34" charset="0"/>
                <a:cs typeface="Segoe UI" pitchFamily="34" charset="0"/>
              </a:rPr>
              <a:t> Bot Directory</a:t>
            </a:r>
          </a:p>
        </p:txBody>
      </p:sp>
      <p:sp>
        <p:nvSpPr>
          <p:cNvPr id="14" name="Rectangle 13"/>
          <p:cNvSpPr/>
          <p:nvPr/>
        </p:nvSpPr>
        <p:spPr bwMode="auto">
          <a:xfrm>
            <a:off x="1520670" y="1683238"/>
            <a:ext cx="2413441" cy="9953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2800" b="1" dirty="0">
                <a:gradFill>
                  <a:gsLst>
                    <a:gs pos="0">
                      <a:srgbClr val="FFFFFF"/>
                    </a:gs>
                    <a:gs pos="100000">
                      <a:srgbClr val="FFFFFF"/>
                    </a:gs>
                  </a:gsLst>
                  <a:lin ang="5400000" scaled="0"/>
                </a:gradFill>
                <a:latin typeface="Segoe UI"/>
                <a:ea typeface="Segoe UI" pitchFamily="34" charset="0"/>
                <a:cs typeface="Segoe UI" pitchFamily="34" charset="0"/>
              </a:rPr>
              <a:t>Bot Builder SDK</a:t>
            </a:r>
            <a:endParaRPr lang="en-US" sz="24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Arrow Connector 17"/>
          <p:cNvCxnSpPr>
            <a:cxnSpLocks/>
          </p:cNvCxnSpPr>
          <p:nvPr/>
        </p:nvCxnSpPr>
        <p:spPr>
          <a:xfrm>
            <a:off x="2834819" y="2678556"/>
            <a:ext cx="0" cy="1290444"/>
          </a:xfrm>
          <a:prstGeom prst="straightConnector1">
            <a:avLst/>
          </a:prstGeom>
          <a:ln w="38100">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C275BA4-082F-4FEB-B292-E515A2CEA449}"/>
              </a:ext>
            </a:extLst>
          </p:cNvPr>
          <p:cNvSpPr/>
          <p:nvPr/>
        </p:nvSpPr>
        <p:spPr bwMode="auto">
          <a:xfrm rot="16200000">
            <a:off x="-1153549" y="3165579"/>
            <a:ext cx="3960000" cy="9953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2800" b="1" dirty="0">
                <a:gradFill>
                  <a:gsLst>
                    <a:gs pos="0">
                      <a:srgbClr val="FFFFFF"/>
                    </a:gs>
                    <a:gs pos="100000">
                      <a:srgbClr val="FFFFFF"/>
                    </a:gs>
                  </a:gsLst>
                  <a:lin ang="5400000" scaled="0"/>
                </a:gradFill>
                <a:latin typeface="Segoe UI"/>
                <a:ea typeface="Segoe UI" pitchFamily="34" charset="0"/>
                <a:cs typeface="Segoe UI" pitchFamily="34" charset="0"/>
              </a:rPr>
              <a:t>Azure Bot Service</a:t>
            </a:r>
            <a:endParaRPr lang="en-US" sz="2400" b="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9FDB1428-881E-4016-90C4-9D9CF35CEE27}"/>
              </a:ext>
            </a:extLst>
          </p:cNvPr>
          <p:cNvSpPr/>
          <p:nvPr/>
        </p:nvSpPr>
        <p:spPr>
          <a:xfrm>
            <a:off x="328791" y="5994518"/>
            <a:ext cx="5319598" cy="523220"/>
          </a:xfrm>
          <a:prstGeom prst="rect">
            <a:avLst/>
          </a:prstGeom>
        </p:spPr>
        <p:txBody>
          <a:bodyPr wrap="none">
            <a:spAutoFit/>
          </a:bodyPr>
          <a:lstStyle/>
          <a:p>
            <a:r>
              <a:rPr lang="ru-RU" sz="2800" dirty="0"/>
              <a:t>https://docs.botframework.com/</a:t>
            </a:r>
          </a:p>
        </p:txBody>
      </p:sp>
      <p:sp>
        <p:nvSpPr>
          <p:cNvPr id="20" name="Oval 19">
            <a:extLst>
              <a:ext uri="{FF2B5EF4-FFF2-40B4-BE49-F238E27FC236}">
                <a16:creationId xmlns:a16="http://schemas.microsoft.com/office/drawing/2014/main" id="{BA097EB4-F0D4-4CC2-833C-5D86D1EF6DD5}"/>
              </a:ext>
            </a:extLst>
          </p:cNvPr>
          <p:cNvSpPr/>
          <p:nvPr/>
        </p:nvSpPr>
        <p:spPr>
          <a:xfrm>
            <a:off x="6226840" y="5762793"/>
            <a:ext cx="1038329" cy="1038329"/>
          </a:xfrm>
          <a:prstGeom prst="ellipse">
            <a:avLst/>
          </a:prstGeom>
          <a:blipFill>
            <a:blip r:embed="rId5">
              <a:extLst>
                <a:ext uri="{28A0092B-C50C-407E-A947-70E740481C1C}">
                  <a14:useLocalDpi xmlns:a14="http://schemas.microsoft.com/office/drawing/2010/main" val="0"/>
                </a:ext>
              </a:extLst>
            </a:blip>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ru-RU" dirty="0"/>
          </a:p>
        </p:txBody>
      </p:sp>
      <p:sp>
        <p:nvSpPr>
          <p:cNvPr id="21" name="Oval 20">
            <a:extLst>
              <a:ext uri="{FF2B5EF4-FFF2-40B4-BE49-F238E27FC236}">
                <a16:creationId xmlns:a16="http://schemas.microsoft.com/office/drawing/2014/main" id="{1F91720A-F7BF-4EF2-B03B-CB4EA4EBB656}"/>
              </a:ext>
            </a:extLst>
          </p:cNvPr>
          <p:cNvSpPr/>
          <p:nvPr/>
        </p:nvSpPr>
        <p:spPr>
          <a:xfrm>
            <a:off x="7356000" y="5738794"/>
            <a:ext cx="1062328" cy="1062328"/>
          </a:xfrm>
          <a:prstGeom prst="ellipse">
            <a:avLst/>
          </a:prstGeom>
          <a:blipFill>
            <a:blip r:embed="rId6"/>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ustDataLst>
      <p:tags r:id="rId1"/>
    </p:custDataLst>
    <p:extLst>
      <p:ext uri="{BB962C8B-B14F-4D97-AF65-F5344CB8AC3E}">
        <p14:creationId xmlns:p14="http://schemas.microsoft.com/office/powerpoint/2010/main" val="2887320901"/>
      </p:ext>
    </p:extLst>
  </p:cSld>
  <p:clrMapOvr>
    <a:masterClrMapping/>
  </p:clrMapOvr>
  <mc:AlternateContent xmlns:mc="http://schemas.openxmlformats.org/markup-compatibility/2006" xmlns:p14="http://schemas.microsoft.com/office/powerpoint/2010/main">
    <mc:Choice Requires="p14">
      <p:transition spd="slow" p14:dur="2000" advTm="107527"/>
    </mc:Choice>
    <mc:Fallback xmlns="">
      <p:transition spd="slow" advTm="107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4" grpId="0" animBg="1"/>
      <p:bldP spid="16" grpId="0" animBg="1"/>
      <p:bldP spid="17" grpId="0"/>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 чего начать</a:t>
            </a:r>
          </a:p>
        </p:txBody>
      </p:sp>
      <p:sp>
        <p:nvSpPr>
          <p:cNvPr id="5" name="Subtitle 4"/>
          <p:cNvSpPr>
            <a:spLocks noGrp="1"/>
          </p:cNvSpPr>
          <p:nvPr>
            <p:ph type="subTitle" idx="1"/>
          </p:nvPr>
        </p:nvSpPr>
        <p:spPr/>
        <p:txBody>
          <a:bodyPr/>
          <a:lstStyle/>
          <a:p>
            <a:r>
              <a:rPr lang="en-US" dirty="0"/>
              <a:t>https://github.com/evangelism/ModernAI</a:t>
            </a:r>
            <a:br>
              <a:rPr lang="en-US" dirty="0"/>
            </a:br>
            <a:r>
              <a:rPr lang="en-US" b="1" dirty="0" err="1">
                <a:latin typeface="+mn-lt"/>
              </a:rPr>
              <a:t>SimpleCommandBot</a:t>
            </a:r>
            <a:endParaRPr lang="en-US" b="1" dirty="0">
              <a:latin typeface="+mn-lt"/>
            </a:endParaRPr>
          </a:p>
          <a:p>
            <a:r>
              <a:rPr lang="en-US" b="1" dirty="0" err="1">
                <a:latin typeface="+mn-lt"/>
              </a:rPr>
              <a:t>TranslatorBot</a:t>
            </a:r>
            <a:endParaRPr lang="ru-RU" b="1" dirty="0">
              <a:latin typeface="+mn-lt"/>
            </a:endParaRPr>
          </a:p>
        </p:txBody>
      </p:sp>
    </p:spTree>
    <p:extLst>
      <p:ext uri="{BB962C8B-B14F-4D97-AF65-F5344CB8AC3E}">
        <p14:creationId xmlns:p14="http://schemas.microsoft.com/office/powerpoint/2010/main" val="1966796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Когнитивные сервисы</a:t>
            </a:r>
          </a:p>
        </p:txBody>
      </p:sp>
      <p:sp>
        <p:nvSpPr>
          <p:cNvPr id="5" name="Subtitle 4"/>
          <p:cNvSpPr>
            <a:spLocks noGrp="1"/>
          </p:cNvSpPr>
          <p:nvPr>
            <p:ph type="subTitle" idx="1"/>
          </p:nvPr>
        </p:nvSpPr>
        <p:spPr>
          <a:xfrm>
            <a:off x="669587" y="1089000"/>
            <a:ext cx="9720000" cy="1655762"/>
          </a:xfrm>
        </p:spPr>
        <p:txBody>
          <a:bodyPr/>
          <a:lstStyle/>
          <a:p>
            <a:r>
              <a:rPr lang="ru-RU" sz="4400" b="1" dirty="0">
                <a:latin typeface="+mn-lt"/>
              </a:rPr>
              <a:t>Эпизод </a:t>
            </a:r>
            <a:r>
              <a:rPr lang="en-US" sz="4400" b="1" dirty="0">
                <a:latin typeface="+mn-lt"/>
              </a:rPr>
              <a:t>II</a:t>
            </a:r>
            <a:r>
              <a:rPr lang="ru-RU" sz="4400" b="1" dirty="0">
                <a:latin typeface="+mn-lt"/>
              </a:rPr>
              <a:t>:</a:t>
            </a:r>
            <a:endParaRPr lang="ru-RU" b="1" dirty="0">
              <a:latin typeface="+mn-lt"/>
            </a:endParaRPr>
          </a:p>
        </p:txBody>
      </p:sp>
    </p:spTree>
    <p:extLst>
      <p:ext uri="{BB962C8B-B14F-4D97-AF65-F5344CB8AC3E}">
        <p14:creationId xmlns:p14="http://schemas.microsoft.com/office/powerpoint/2010/main" val="425832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6000" y="549000"/>
            <a:ext cx="8497800" cy="720000"/>
          </a:xfrm>
        </p:spPr>
        <p:txBody>
          <a:bodyPr/>
          <a:lstStyle/>
          <a:p>
            <a:r>
              <a:rPr lang="en-US" dirty="0"/>
              <a:t>Microsoft Cognitive Services</a:t>
            </a:r>
            <a:endParaRPr lang="ru-RU" dirty="0"/>
          </a:p>
        </p:txBody>
      </p:sp>
      <p:sp>
        <p:nvSpPr>
          <p:cNvPr id="11" name="Text Placeholder 4"/>
          <p:cNvSpPr txBox="1">
            <a:spLocks/>
          </p:cNvSpPr>
          <p:nvPr/>
        </p:nvSpPr>
        <p:spPr>
          <a:xfrm>
            <a:off x="3216000" y="1269001"/>
            <a:ext cx="8976000" cy="360000"/>
          </a:xfrm>
          <a:prstGeom prst="rect">
            <a:avLst/>
          </a:prstGeom>
        </p:spPr>
        <p:txBody>
          <a:bodyPr vert="horz" lIns="36000" tIns="45720" rIns="3600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solidFill>
                <a:latin typeface="+mj-lt"/>
              </a:rPr>
              <a:t>https://www.microsoft.com/cognitive-services/</a:t>
            </a:r>
            <a:endParaRPr lang="ru-RU" sz="2400" dirty="0">
              <a:solidFill>
                <a:schemeClr val="tx1"/>
              </a:solidFill>
              <a:latin typeface="+mj-lt"/>
            </a:endParaRPr>
          </a:p>
        </p:txBody>
      </p:sp>
      <p:pic>
        <p:nvPicPr>
          <p:cNvPr id="12" name="Picture 11"/>
          <p:cNvPicPr>
            <a:picLocks noChangeAspect="1"/>
          </p:cNvPicPr>
          <p:nvPr/>
        </p:nvPicPr>
        <p:blipFill>
          <a:blip r:embed="rId2"/>
          <a:stretch>
            <a:fillRect/>
          </a:stretch>
        </p:blipFill>
        <p:spPr>
          <a:xfrm>
            <a:off x="3036000" y="1809000"/>
            <a:ext cx="6284687" cy="4753487"/>
          </a:xfrm>
          <a:prstGeom prst="rect">
            <a:avLst/>
          </a:prstGeom>
        </p:spPr>
      </p:pic>
    </p:spTree>
    <p:extLst>
      <p:ext uri="{BB962C8B-B14F-4D97-AF65-F5344CB8AC3E}">
        <p14:creationId xmlns:p14="http://schemas.microsoft.com/office/powerpoint/2010/main" val="728762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Попробуйте сами: </a:t>
            </a:r>
            <a:r>
              <a:rPr lang="en-US" dirty="0"/>
              <a:t>@</a:t>
            </a:r>
            <a:r>
              <a:rPr lang="en-US" dirty="0" err="1"/>
              <a:t>OhMyMirrorBot</a:t>
            </a:r>
            <a:endParaRPr lang="ru-RU" dirty="0"/>
          </a:p>
        </p:txBody>
      </p:sp>
      <p:pic>
        <p:nvPicPr>
          <p:cNvPr id="8" name="Picture 7"/>
          <p:cNvPicPr>
            <a:picLocks noChangeAspect="1"/>
          </p:cNvPicPr>
          <p:nvPr/>
        </p:nvPicPr>
        <p:blipFill>
          <a:blip r:embed="rId2"/>
          <a:stretch>
            <a:fillRect/>
          </a:stretch>
        </p:blipFill>
        <p:spPr>
          <a:xfrm>
            <a:off x="3396000" y="1349600"/>
            <a:ext cx="5188178" cy="5250686"/>
          </a:xfrm>
          <a:prstGeom prst="rect">
            <a:avLst/>
          </a:prstGeom>
        </p:spPr>
      </p:pic>
    </p:spTree>
    <p:extLst>
      <p:ext uri="{BB962C8B-B14F-4D97-AF65-F5344CB8AC3E}">
        <p14:creationId xmlns:p14="http://schemas.microsoft.com/office/powerpoint/2010/main" val="89436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 name="Picture 6" descr="A group of people posing for a photo&#10;&#10;Description generated with very high confidence">
            <a:extLst>
              <a:ext uri="{FF2B5EF4-FFF2-40B4-BE49-F238E27FC236}">
                <a16:creationId xmlns:a16="http://schemas.microsoft.com/office/drawing/2014/main" id="{E13E6D24-7487-4195-8442-EBE8127E7D13}"/>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730"/>
          <a:stretch/>
        </p:blipFill>
        <p:spPr>
          <a:xfrm>
            <a:off x="20" y="10"/>
            <a:ext cx="12191980" cy="6857989"/>
          </a:xfrm>
          <a:prstGeom prst="rect">
            <a:avLst/>
          </a:prstGeom>
        </p:spPr>
      </p:pic>
      <p:sp>
        <p:nvSpPr>
          <p:cNvPr id="5" name="Title 4">
            <a:extLst>
              <a:ext uri="{FF2B5EF4-FFF2-40B4-BE49-F238E27FC236}">
                <a16:creationId xmlns:a16="http://schemas.microsoft.com/office/drawing/2014/main" id="{FB3AF1A6-5125-418F-BC36-FEB9056E23EB}"/>
              </a:ext>
            </a:extLst>
          </p:cNvPr>
          <p:cNvSpPr>
            <a:spLocks noGrp="1"/>
          </p:cNvSpPr>
          <p:nvPr>
            <p:ph type="title"/>
          </p:nvPr>
        </p:nvSpPr>
        <p:spPr>
          <a:xfrm>
            <a:off x="1596000" y="369000"/>
            <a:ext cx="9144000" cy="1226638"/>
          </a:xfrm>
        </p:spPr>
        <p:txBody>
          <a:bodyPr vert="horz" lIns="91440" tIns="45720" rIns="91440" bIns="45720" rtlCol="0" anchor="b">
            <a:normAutofit/>
          </a:bodyPr>
          <a:lstStyle/>
          <a:p>
            <a:pPr algn="ctr"/>
            <a:r>
              <a:rPr lang="en-US" sz="6000" dirty="0" err="1">
                <a:solidFill>
                  <a:srgbClr val="FFFFFF"/>
                </a:solidFill>
              </a:rPr>
              <a:t>Поздравляю</a:t>
            </a:r>
            <a:r>
              <a:rPr lang="en-US" sz="6000" dirty="0">
                <a:solidFill>
                  <a:srgbClr val="FFFFFF"/>
                </a:solidFill>
              </a:rPr>
              <a:t>!</a:t>
            </a:r>
          </a:p>
        </p:txBody>
      </p:sp>
      <p:sp>
        <p:nvSpPr>
          <p:cNvPr id="8" name="TextBox 7">
            <a:extLst>
              <a:ext uri="{FF2B5EF4-FFF2-40B4-BE49-F238E27FC236}">
                <a16:creationId xmlns:a16="http://schemas.microsoft.com/office/drawing/2014/main" id="{92C025DF-7EB6-4138-9B6B-6490E8FD27CF}"/>
              </a:ext>
            </a:extLst>
          </p:cNvPr>
          <p:cNvSpPr txBox="1"/>
          <p:nvPr/>
        </p:nvSpPr>
        <p:spPr>
          <a:xfrm>
            <a:off x="9678171" y="6657944"/>
            <a:ext cx="2513829" cy="200055"/>
          </a:xfrm>
          <a:prstGeom prst="rect">
            <a:avLst/>
          </a:prstGeom>
          <a:solidFill>
            <a:srgbClr val="000000"/>
          </a:solidFill>
        </p:spPr>
        <p:txBody>
          <a:bodyPr wrap="none" rtlCol="0">
            <a:spAutoFit/>
          </a:bodyPr>
          <a:lstStyle/>
          <a:p>
            <a:pPr algn="r"/>
            <a:r>
              <a:rPr lang="ru-RU" sz="700">
                <a:solidFill>
                  <a:srgbClr val="FFFFFF"/>
                </a:solidFill>
                <a:hlinkClick r:id="rId3" tooltip="https://commons.wikimedia.org/wiki/File:Women_cheer_Barack_Obama_in_Dublin,_Ireland.jpg"/>
              </a:rPr>
              <a:t>This Photo</a:t>
            </a:r>
            <a:r>
              <a:rPr lang="ru-RU" sz="700">
                <a:solidFill>
                  <a:srgbClr val="FFFFFF"/>
                </a:solidFill>
              </a:rPr>
              <a:t> by Unknown Author is licensed under </a:t>
            </a:r>
            <a:r>
              <a:rPr lang="ru-RU" sz="700">
                <a:solidFill>
                  <a:srgbClr val="FFFFFF"/>
                </a:solidFill>
                <a:hlinkClick r:id="rId4" tooltip="https://creativecommons.org/licenses/by-sa/3.0/"/>
              </a:rPr>
              <a:t>CC BY-SA</a:t>
            </a:r>
            <a:endParaRPr lang="ru-RU" sz="700">
              <a:solidFill>
                <a:srgbClr val="FFFFFF"/>
              </a:solidFill>
            </a:endParaRPr>
          </a:p>
        </p:txBody>
      </p:sp>
    </p:spTree>
    <p:extLst>
      <p:ext uri="{BB962C8B-B14F-4D97-AF65-F5344CB8AC3E}">
        <p14:creationId xmlns:p14="http://schemas.microsoft.com/office/powerpoint/2010/main" val="219830502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AgeBot</a:t>
            </a:r>
            <a:endParaRPr lang="ru-RU" dirty="0"/>
          </a:p>
        </p:txBody>
      </p:sp>
      <p:sp>
        <p:nvSpPr>
          <p:cNvPr id="5" name="Subtitle 4"/>
          <p:cNvSpPr>
            <a:spLocks noGrp="1"/>
          </p:cNvSpPr>
          <p:nvPr>
            <p:ph type="subTitle" idx="1"/>
          </p:nvPr>
        </p:nvSpPr>
        <p:spPr/>
        <p:txBody>
          <a:bodyPr/>
          <a:lstStyle/>
          <a:p>
            <a:r>
              <a:rPr lang="en-US" dirty="0"/>
              <a:t>https://github.com/evangelism/ModernAI</a:t>
            </a:r>
            <a:br>
              <a:rPr lang="en-US" dirty="0"/>
            </a:br>
            <a:r>
              <a:rPr lang="en-US" dirty="0"/>
              <a:t>Samples / </a:t>
            </a:r>
            <a:r>
              <a:rPr lang="en-US" b="1" dirty="0" err="1">
                <a:latin typeface="+mn-lt"/>
              </a:rPr>
              <a:t>AgeBot</a:t>
            </a:r>
            <a:endParaRPr lang="ru-RU" b="1" dirty="0">
              <a:latin typeface="+mn-lt"/>
            </a:endParaRPr>
          </a:p>
        </p:txBody>
      </p:sp>
    </p:spTree>
    <p:extLst>
      <p:ext uri="{BB962C8B-B14F-4D97-AF65-F5344CB8AC3E}">
        <p14:creationId xmlns:p14="http://schemas.microsoft.com/office/powerpoint/2010/main" val="2196958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Понимание естественного языка</a:t>
            </a:r>
            <a:r>
              <a:rPr lang="en-US" dirty="0"/>
              <a:t>: LUIS</a:t>
            </a:r>
            <a:endParaRPr lang="ru-RU" dirty="0"/>
          </a:p>
        </p:txBody>
      </p:sp>
      <p:sp>
        <p:nvSpPr>
          <p:cNvPr id="5" name="Subtitle 4"/>
          <p:cNvSpPr>
            <a:spLocks noGrp="1"/>
          </p:cNvSpPr>
          <p:nvPr>
            <p:ph type="subTitle" idx="1"/>
          </p:nvPr>
        </p:nvSpPr>
        <p:spPr/>
        <p:txBody>
          <a:bodyPr/>
          <a:lstStyle/>
          <a:p>
            <a:r>
              <a:rPr lang="en-US" dirty="0"/>
              <a:t>https://github.com/evangelism/ModernAI</a:t>
            </a:r>
            <a:br>
              <a:rPr lang="en-US" dirty="0"/>
            </a:br>
            <a:r>
              <a:rPr lang="en-US" dirty="0"/>
              <a:t>Samples / </a:t>
            </a:r>
            <a:r>
              <a:rPr lang="en-US" b="1" dirty="0" err="1">
                <a:latin typeface="+mn-lt"/>
              </a:rPr>
              <a:t>AgeBot.LUIS</a:t>
            </a:r>
            <a:endParaRPr lang="ru-RU" b="1" dirty="0">
              <a:latin typeface="+mn-lt"/>
            </a:endParaRPr>
          </a:p>
        </p:txBody>
      </p:sp>
    </p:spTree>
    <p:extLst>
      <p:ext uri="{BB962C8B-B14F-4D97-AF65-F5344CB8AC3E}">
        <p14:creationId xmlns:p14="http://schemas.microsoft.com/office/powerpoint/2010/main" val="2014169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88"/>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2283013"/>
            <a:ext cx="4467777" cy="2291974"/>
          </a:xfrm>
          <a:prstGeom prst="rect">
            <a:avLst/>
          </a:prstGeom>
        </p:spPr>
        <p:txBody>
          <a:bodyPr wrap="square" anchor="ctr">
            <a:spAutoFit/>
          </a:bodyPr>
          <a:lstStyle/>
          <a:p>
            <a:pPr defTabSz="914225">
              <a:lnSpc>
                <a:spcPct val="90000"/>
              </a:lnSpc>
              <a:spcAft>
                <a:spcPts val="1470"/>
              </a:spcAft>
            </a:pPr>
            <a:r>
              <a:rPr lang="en-US" altLang="en-US" sz="5294" dirty="0">
                <a:solidFill>
                  <a:schemeClr val="accent1"/>
                </a:solidFill>
                <a:latin typeface="Segoe UI Light"/>
              </a:rPr>
              <a:t>Microsoft Cognitive Services</a:t>
            </a:r>
          </a:p>
        </p:txBody>
      </p:sp>
      <p:sp>
        <p:nvSpPr>
          <p:cNvPr id="6" name="TextBox 5"/>
          <p:cNvSpPr txBox="1"/>
          <p:nvPr/>
        </p:nvSpPr>
        <p:spPr>
          <a:xfrm>
            <a:off x="6104150" y="1041665"/>
            <a:ext cx="5931850" cy="983434"/>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67" dirty="0">
                <a:gradFill>
                  <a:gsLst>
                    <a:gs pos="2917">
                      <a:srgbClr val="FFFFFF"/>
                    </a:gs>
                    <a:gs pos="30000">
                      <a:srgbClr val="FFFFFF"/>
                    </a:gs>
                  </a:gsLst>
                  <a:lin ang="5400000" scaled="0"/>
                </a:gradFill>
              </a:rPr>
              <a:t>Computer Vision | Emotion | Face | Video | Custom Vision</a:t>
            </a:r>
          </a:p>
        </p:txBody>
      </p:sp>
      <p:sp>
        <p:nvSpPr>
          <p:cNvPr id="7" name="TextBox 6"/>
          <p:cNvSpPr txBox="1"/>
          <p:nvPr/>
        </p:nvSpPr>
        <p:spPr>
          <a:xfrm>
            <a:off x="6104150" y="1949668"/>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67" dirty="0">
                <a:gradFill>
                  <a:gsLst>
                    <a:gs pos="2917">
                      <a:srgbClr val="FFFFFF"/>
                    </a:gs>
                    <a:gs pos="30000">
                      <a:srgbClr val="FFFFFF"/>
                    </a:gs>
                  </a:gsLst>
                  <a:lin ang="5400000" scaled="0"/>
                </a:gradFill>
              </a:rPr>
              <a:t>Bing Speech | Custom Recognition | Speaker Recognition</a:t>
            </a:r>
          </a:p>
        </p:txBody>
      </p:sp>
      <p:sp>
        <p:nvSpPr>
          <p:cNvPr id="9" name="TextBox 8"/>
          <p:cNvSpPr txBox="1"/>
          <p:nvPr/>
        </p:nvSpPr>
        <p:spPr>
          <a:xfrm>
            <a:off x="6104150" y="4321797"/>
            <a:ext cx="5071591" cy="1445227"/>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67" dirty="0">
                <a:gradFill>
                  <a:gsLst>
                    <a:gs pos="2917">
                      <a:srgbClr val="FFFFFF"/>
                    </a:gs>
                    <a:gs pos="30000">
                      <a:srgbClr val="FFFFFF"/>
                    </a:gs>
                  </a:gsLst>
                  <a:lin ang="5400000" scaled="0"/>
                </a:gradFill>
              </a:rPr>
              <a:t>Recommendations | Academic Knowledge | Entity Linking | Knowledge Exploration | </a:t>
            </a:r>
            <a:r>
              <a:rPr lang="en-US" sz="1667" dirty="0" err="1">
                <a:gradFill>
                  <a:gsLst>
                    <a:gs pos="2917">
                      <a:srgbClr val="FFFFFF"/>
                    </a:gs>
                    <a:gs pos="30000">
                      <a:srgbClr val="FFFFFF"/>
                    </a:gs>
                  </a:gsLst>
                  <a:lin ang="5400000" scaled="0"/>
                </a:gradFill>
              </a:rPr>
              <a:t>QnA</a:t>
            </a:r>
            <a:r>
              <a:rPr lang="en-US" sz="1667" dirty="0">
                <a:gradFill>
                  <a:gsLst>
                    <a:gs pos="2917">
                      <a:srgbClr val="FFFFFF"/>
                    </a:gs>
                    <a:gs pos="30000">
                      <a:srgbClr val="FFFFFF"/>
                    </a:gs>
                  </a:gsLst>
                  <a:lin ang="5400000" scaled="0"/>
                </a:gradFill>
              </a:rPr>
              <a:t> Maker | Custom Decision</a:t>
            </a:r>
          </a:p>
        </p:txBody>
      </p:sp>
      <p:sp>
        <p:nvSpPr>
          <p:cNvPr id="8" name="TextBox 7"/>
          <p:cNvSpPr txBox="1"/>
          <p:nvPr/>
        </p:nvSpPr>
        <p:spPr>
          <a:xfrm>
            <a:off x="6104150" y="3078460"/>
            <a:ext cx="5071591" cy="1443493"/>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67" dirty="0">
                <a:gradFill>
                  <a:gsLst>
                    <a:gs pos="2917">
                      <a:srgbClr val="FFFFFF"/>
                    </a:gs>
                    <a:gs pos="30000">
                      <a:srgbClr val="FFFFFF"/>
                    </a:gs>
                  </a:gsLst>
                  <a:lin ang="5400000" scaled="0"/>
                </a:gradFill>
              </a:rPr>
              <a:t>Bing Spell Check | Language Understanding </a:t>
            </a:r>
            <a:br>
              <a:rPr lang="en-US" sz="1667" dirty="0">
                <a:gradFill>
                  <a:gsLst>
                    <a:gs pos="2917">
                      <a:srgbClr val="FFFFFF"/>
                    </a:gs>
                    <a:gs pos="30000">
                      <a:srgbClr val="FFFFFF"/>
                    </a:gs>
                  </a:gsLst>
                  <a:lin ang="5400000" scaled="0"/>
                </a:gradFill>
              </a:rPr>
            </a:br>
            <a:r>
              <a:rPr lang="en-US" sz="1667" dirty="0">
                <a:gradFill>
                  <a:gsLst>
                    <a:gs pos="2917">
                      <a:srgbClr val="FFFFFF"/>
                    </a:gs>
                    <a:gs pos="30000">
                      <a:srgbClr val="FFFFFF"/>
                    </a:gs>
                  </a:gsLst>
                  <a:lin ang="5400000" scaled="0"/>
                </a:gradFill>
              </a:rPr>
              <a:t>Linguistic Analysis | Text Analytics | Translator | Web Language Model</a:t>
            </a:r>
          </a:p>
        </p:txBody>
      </p:sp>
      <p:sp>
        <p:nvSpPr>
          <p:cNvPr id="10" name="TextBox 9"/>
          <p:cNvSpPr txBox="1"/>
          <p:nvPr/>
        </p:nvSpPr>
        <p:spPr>
          <a:xfrm>
            <a:off x="6104150" y="5455207"/>
            <a:ext cx="5071591" cy="1445227"/>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67" dirty="0">
                <a:gradFill>
                  <a:gsLst>
                    <a:gs pos="2917">
                      <a:srgbClr val="FFFFFF"/>
                    </a:gs>
                    <a:gs pos="30000">
                      <a:srgbClr val="FFFFFF"/>
                    </a:gs>
                  </a:gsLst>
                  <a:lin ang="5400000" scaled="0"/>
                </a:gradFill>
              </a:rPr>
              <a:t>Bing Autosuggest | Bing Image Search | Bing News Search | Bing Video Search | Bing Web Search</a:t>
            </a:r>
          </a:p>
        </p:txBody>
      </p:sp>
      <p:sp>
        <p:nvSpPr>
          <p:cNvPr id="27" name="Rectangle 26"/>
          <p:cNvSpPr/>
          <p:nvPr/>
        </p:nvSpPr>
        <p:spPr>
          <a:xfrm>
            <a:off x="5274277" y="302069"/>
            <a:ext cx="6513408" cy="581121"/>
          </a:xfrm>
          <a:prstGeom prst="rect">
            <a:avLst/>
          </a:prstGeom>
        </p:spPr>
        <p:txBody>
          <a:bodyPr wrap="square">
            <a:spAutoFit/>
          </a:bodyPr>
          <a:lstStyle/>
          <a:p>
            <a:pPr>
              <a:lnSpc>
                <a:spcPct val="90000"/>
              </a:lnSpc>
              <a:spcAft>
                <a:spcPts val="600"/>
              </a:spcAft>
            </a:pPr>
            <a:r>
              <a:rPr lang="en-US" sz="3529" dirty="0">
                <a:solidFill>
                  <a:schemeClr val="bg1"/>
                </a:solidFill>
                <a:latin typeface="+mj-lt"/>
              </a:rPr>
              <a:t>Cognitive Services API</a:t>
            </a:r>
          </a:p>
        </p:txBody>
      </p:sp>
      <p:sp>
        <p:nvSpPr>
          <p:cNvPr id="28" name="Freeform 22"/>
          <p:cNvSpPr>
            <a:spLocks noChangeAspect="1"/>
          </p:cNvSpPr>
          <p:nvPr/>
        </p:nvSpPr>
        <p:spPr bwMode="auto">
          <a:xfrm>
            <a:off x="5403327" y="1191852"/>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29" name="Freeform 18"/>
          <p:cNvSpPr>
            <a:spLocks noChangeAspect="1"/>
          </p:cNvSpPr>
          <p:nvPr/>
        </p:nvSpPr>
        <p:spPr bwMode="auto">
          <a:xfrm>
            <a:off x="5440688" y="2142401"/>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0" name="Freeform 9"/>
          <p:cNvSpPr>
            <a:spLocks noChangeAspect="1"/>
          </p:cNvSpPr>
          <p:nvPr/>
        </p:nvSpPr>
        <p:spPr bwMode="auto">
          <a:xfrm>
            <a:off x="5523844" y="321599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1" name="Freeform 5"/>
          <p:cNvSpPr>
            <a:spLocks/>
          </p:cNvSpPr>
          <p:nvPr/>
        </p:nvSpPr>
        <p:spPr bwMode="auto">
          <a:xfrm>
            <a:off x="5470775" y="4502919"/>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nvGrpSpPr>
          <p:cNvPr id="32" name="Group 31"/>
          <p:cNvGrpSpPr/>
          <p:nvPr/>
        </p:nvGrpSpPr>
        <p:grpSpPr>
          <a:xfrm>
            <a:off x="5470775" y="5700989"/>
            <a:ext cx="537500" cy="528413"/>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sp>
        <p:nvSpPr>
          <p:cNvPr id="3" name="Rectangle 2"/>
          <p:cNvSpPr/>
          <p:nvPr/>
        </p:nvSpPr>
        <p:spPr>
          <a:xfrm>
            <a:off x="283779" y="4521953"/>
            <a:ext cx="4091441" cy="461665"/>
          </a:xfrm>
          <a:prstGeom prst="rect">
            <a:avLst/>
          </a:prstGeom>
        </p:spPr>
        <p:txBody>
          <a:bodyPr wrap="none">
            <a:spAutoFit/>
          </a:bodyPr>
          <a:lstStyle/>
          <a:p>
            <a:pPr lvl="0"/>
            <a:r>
              <a:rPr lang="en-US" sz="2400" dirty="0">
                <a:latin typeface="+mj-lt"/>
              </a:rPr>
              <a:t>http://microsoft.com/cognitive</a:t>
            </a:r>
          </a:p>
        </p:txBody>
      </p:sp>
      <p:sp>
        <p:nvSpPr>
          <p:cNvPr id="20" name="Rectangle 19"/>
          <p:cNvSpPr/>
          <p:nvPr/>
        </p:nvSpPr>
        <p:spPr>
          <a:xfrm>
            <a:off x="308055" y="5727544"/>
            <a:ext cx="2806409" cy="461665"/>
          </a:xfrm>
          <a:prstGeom prst="rect">
            <a:avLst/>
          </a:prstGeom>
        </p:spPr>
        <p:txBody>
          <a:bodyPr wrap="none">
            <a:spAutoFit/>
          </a:bodyPr>
          <a:lstStyle/>
          <a:p>
            <a:pPr lvl="0"/>
            <a:r>
              <a:rPr lang="en-US" sz="2400" dirty="0">
                <a:latin typeface="+mj-lt"/>
              </a:rPr>
              <a:t>REST, C#, Node.js, …</a:t>
            </a:r>
          </a:p>
        </p:txBody>
      </p:sp>
    </p:spTree>
    <p:extLst>
      <p:ext uri="{BB962C8B-B14F-4D97-AF65-F5344CB8AC3E}">
        <p14:creationId xmlns:p14="http://schemas.microsoft.com/office/powerpoint/2010/main" val="15134409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426" y="369000"/>
            <a:ext cx="10795374" cy="720000"/>
          </a:xfrm>
        </p:spPr>
        <p:txBody>
          <a:bodyPr/>
          <a:lstStyle/>
          <a:p>
            <a:r>
              <a:rPr lang="en-US" dirty="0"/>
              <a:t>Vision API</a:t>
            </a:r>
            <a:endParaRPr lang="ru-R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00" y="1449000"/>
            <a:ext cx="5503500" cy="3669000"/>
          </a:xfrm>
          <a:prstGeom prst="rect">
            <a:avLst/>
          </a:prstGeom>
        </p:spPr>
      </p:pic>
      <p:sp>
        <p:nvSpPr>
          <p:cNvPr id="4" name="Rectangle 3"/>
          <p:cNvSpPr/>
          <p:nvPr/>
        </p:nvSpPr>
        <p:spPr>
          <a:xfrm>
            <a:off x="558426" y="5247167"/>
            <a:ext cx="4650632" cy="461665"/>
          </a:xfrm>
          <a:prstGeom prst="rect">
            <a:avLst/>
          </a:prstGeom>
        </p:spPr>
        <p:txBody>
          <a:bodyPr wrap="none">
            <a:spAutoFit/>
          </a:bodyPr>
          <a:lstStyle/>
          <a:p>
            <a:r>
              <a:rPr lang="ru-RU" sz="2400" dirty="0">
                <a:latin typeface="+mj-lt"/>
              </a:rPr>
              <a:t>a </a:t>
            </a:r>
            <a:r>
              <a:rPr lang="ru-RU" sz="2400" dirty="0" err="1">
                <a:latin typeface="+mj-lt"/>
              </a:rPr>
              <a:t>group</a:t>
            </a:r>
            <a:r>
              <a:rPr lang="ru-RU" sz="2400" dirty="0">
                <a:latin typeface="+mj-lt"/>
              </a:rPr>
              <a:t> of </a:t>
            </a:r>
            <a:r>
              <a:rPr lang="ru-RU" sz="2400" dirty="0" err="1">
                <a:latin typeface="+mj-lt"/>
              </a:rPr>
              <a:t>people</a:t>
            </a:r>
            <a:r>
              <a:rPr lang="ru-RU" sz="2400" dirty="0">
                <a:latin typeface="+mj-lt"/>
              </a:rPr>
              <a:t> </a:t>
            </a:r>
            <a:r>
              <a:rPr lang="ru-RU" sz="2400" dirty="0" err="1">
                <a:latin typeface="+mj-lt"/>
              </a:rPr>
              <a:t>sitting</a:t>
            </a:r>
            <a:r>
              <a:rPr lang="ru-RU" sz="2400" dirty="0">
                <a:latin typeface="+mj-lt"/>
              </a:rPr>
              <a:t> </a:t>
            </a:r>
            <a:r>
              <a:rPr lang="ru-RU" sz="2400" dirty="0" err="1">
                <a:latin typeface="+mj-lt"/>
              </a:rPr>
              <a:t>at</a:t>
            </a:r>
            <a:r>
              <a:rPr lang="ru-RU" sz="2400" dirty="0">
                <a:latin typeface="+mj-lt"/>
              </a:rPr>
              <a:t> a </a:t>
            </a:r>
            <a:r>
              <a:rPr lang="ru-RU" sz="2400" dirty="0" err="1">
                <a:latin typeface="+mj-lt"/>
              </a:rPr>
              <a:t>table</a:t>
            </a:r>
            <a:endParaRPr lang="ru-RU" sz="2400" dirty="0">
              <a:latin typeface="+mj-lt"/>
            </a:endParaRPr>
          </a:p>
        </p:txBody>
      </p:sp>
      <p:sp>
        <p:nvSpPr>
          <p:cNvPr id="5" name="Rectangle 4"/>
          <p:cNvSpPr/>
          <p:nvPr/>
        </p:nvSpPr>
        <p:spPr>
          <a:xfrm>
            <a:off x="6292191" y="5252567"/>
            <a:ext cx="3036409" cy="461665"/>
          </a:xfrm>
          <a:prstGeom prst="rect">
            <a:avLst/>
          </a:prstGeom>
        </p:spPr>
        <p:txBody>
          <a:bodyPr wrap="none">
            <a:spAutoFit/>
          </a:bodyPr>
          <a:lstStyle/>
          <a:p>
            <a:r>
              <a:rPr lang="ru-RU" sz="2400" dirty="0">
                <a:latin typeface="+mj-lt"/>
              </a:rPr>
              <a:t>a </a:t>
            </a:r>
            <a:r>
              <a:rPr lang="ru-RU" sz="2400" dirty="0" err="1">
                <a:latin typeface="+mj-lt"/>
              </a:rPr>
              <a:t>man</a:t>
            </a:r>
            <a:r>
              <a:rPr lang="ru-RU" sz="2400" dirty="0">
                <a:latin typeface="+mj-lt"/>
              </a:rPr>
              <a:t> </a:t>
            </a:r>
            <a:r>
              <a:rPr lang="ru-RU" sz="2400" dirty="0" err="1">
                <a:latin typeface="+mj-lt"/>
              </a:rPr>
              <a:t>in</a:t>
            </a:r>
            <a:r>
              <a:rPr lang="ru-RU" sz="2400" dirty="0">
                <a:latin typeface="+mj-lt"/>
              </a:rPr>
              <a:t> a </a:t>
            </a:r>
            <a:r>
              <a:rPr lang="ru-RU" sz="2400" dirty="0" err="1">
                <a:latin typeface="+mj-lt"/>
              </a:rPr>
              <a:t>suit</a:t>
            </a:r>
            <a:r>
              <a:rPr lang="ru-RU" sz="2400" dirty="0">
                <a:latin typeface="+mj-lt"/>
              </a:rPr>
              <a:t> and </a:t>
            </a:r>
            <a:r>
              <a:rPr lang="ru-RU" sz="2400" dirty="0" err="1">
                <a:latin typeface="+mj-lt"/>
              </a:rPr>
              <a:t>tie</a:t>
            </a:r>
            <a:endParaRPr lang="ru-RU" sz="2400" dirty="0">
              <a:latin typeface="+mj-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868" y="1455118"/>
            <a:ext cx="5500100" cy="3662882"/>
          </a:xfrm>
          <a:prstGeom prst="rect">
            <a:avLst/>
          </a:prstGeom>
        </p:spPr>
      </p:pic>
      <p:sp>
        <p:nvSpPr>
          <p:cNvPr id="7" name="Rectangle 6"/>
          <p:cNvSpPr/>
          <p:nvPr/>
        </p:nvSpPr>
        <p:spPr>
          <a:xfrm>
            <a:off x="6292191" y="5780746"/>
            <a:ext cx="5485777" cy="923330"/>
          </a:xfrm>
          <a:prstGeom prst="rect">
            <a:avLst/>
          </a:prstGeom>
        </p:spPr>
        <p:txBody>
          <a:bodyPr wrap="square">
            <a:spAutoFit/>
          </a:bodyPr>
          <a:lstStyle/>
          <a:p>
            <a:r>
              <a:rPr lang="ru-RU" dirty="0" err="1">
                <a:latin typeface="+mj-lt"/>
              </a:rPr>
              <a:t>person</a:t>
            </a:r>
            <a:r>
              <a:rPr lang="ru-RU" dirty="0">
                <a:latin typeface="+mj-lt"/>
              </a:rPr>
              <a:t>, </a:t>
            </a:r>
            <a:r>
              <a:rPr lang="ru-RU" dirty="0" err="1">
                <a:latin typeface="+mj-lt"/>
              </a:rPr>
              <a:t>building</a:t>
            </a:r>
            <a:r>
              <a:rPr lang="ru-RU" dirty="0">
                <a:latin typeface="+mj-lt"/>
              </a:rPr>
              <a:t>, </a:t>
            </a:r>
            <a:r>
              <a:rPr lang="ru-RU" dirty="0" err="1">
                <a:latin typeface="+mj-lt"/>
              </a:rPr>
              <a:t>outdoor</a:t>
            </a:r>
            <a:r>
              <a:rPr lang="ru-RU" dirty="0">
                <a:latin typeface="+mj-lt"/>
              </a:rPr>
              <a:t>, </a:t>
            </a:r>
            <a:r>
              <a:rPr lang="ru-RU" dirty="0" err="1">
                <a:latin typeface="+mj-lt"/>
              </a:rPr>
              <a:t>man</a:t>
            </a:r>
            <a:r>
              <a:rPr lang="ru-RU" dirty="0">
                <a:latin typeface="+mj-lt"/>
              </a:rPr>
              <a:t>, </a:t>
            </a:r>
            <a:r>
              <a:rPr lang="ru-RU" dirty="0" err="1">
                <a:latin typeface="+mj-lt"/>
              </a:rPr>
              <a:t>cake</a:t>
            </a:r>
            <a:r>
              <a:rPr lang="ru-RU" dirty="0">
                <a:latin typeface="+mj-lt"/>
              </a:rPr>
              <a:t>, </a:t>
            </a:r>
            <a:r>
              <a:rPr lang="ru-RU" dirty="0" err="1">
                <a:latin typeface="+mj-lt"/>
              </a:rPr>
              <a:t>holding</a:t>
            </a:r>
            <a:r>
              <a:rPr lang="ru-RU" dirty="0">
                <a:latin typeface="+mj-lt"/>
              </a:rPr>
              <a:t>, </a:t>
            </a:r>
            <a:r>
              <a:rPr lang="ru-RU" dirty="0" err="1">
                <a:latin typeface="+mj-lt"/>
              </a:rPr>
              <a:t>carrying</a:t>
            </a:r>
            <a:r>
              <a:rPr lang="ru-RU" dirty="0">
                <a:latin typeface="+mj-lt"/>
              </a:rPr>
              <a:t>, </a:t>
            </a:r>
            <a:r>
              <a:rPr lang="ru-RU" dirty="0" err="1">
                <a:latin typeface="+mj-lt"/>
              </a:rPr>
              <a:t>standing</a:t>
            </a:r>
            <a:r>
              <a:rPr lang="ru-RU" dirty="0">
                <a:latin typeface="+mj-lt"/>
              </a:rPr>
              <a:t>, </a:t>
            </a:r>
            <a:r>
              <a:rPr lang="ru-RU" dirty="0" err="1">
                <a:latin typeface="+mj-lt"/>
              </a:rPr>
              <a:t>street</a:t>
            </a:r>
            <a:r>
              <a:rPr lang="ru-RU" dirty="0">
                <a:latin typeface="+mj-lt"/>
              </a:rPr>
              <a:t>, </a:t>
            </a:r>
            <a:r>
              <a:rPr lang="ru-RU" dirty="0" err="1">
                <a:latin typeface="+mj-lt"/>
              </a:rPr>
              <a:t>wearing</a:t>
            </a:r>
            <a:r>
              <a:rPr lang="ru-RU" dirty="0">
                <a:latin typeface="+mj-lt"/>
              </a:rPr>
              <a:t>, </a:t>
            </a:r>
            <a:r>
              <a:rPr lang="ru-RU" dirty="0" err="1">
                <a:latin typeface="+mj-lt"/>
              </a:rPr>
              <a:t>walking</a:t>
            </a:r>
            <a:r>
              <a:rPr lang="ru-RU" dirty="0">
                <a:latin typeface="+mj-lt"/>
              </a:rPr>
              <a:t>, </a:t>
            </a:r>
            <a:r>
              <a:rPr lang="ru-RU" dirty="0" err="1">
                <a:latin typeface="+mj-lt"/>
              </a:rPr>
              <a:t>young</a:t>
            </a:r>
            <a:r>
              <a:rPr lang="ru-RU" dirty="0">
                <a:latin typeface="+mj-lt"/>
              </a:rPr>
              <a:t>, </a:t>
            </a:r>
            <a:r>
              <a:rPr lang="ru-RU" dirty="0" err="1">
                <a:latin typeface="+mj-lt"/>
              </a:rPr>
              <a:t>food</a:t>
            </a:r>
            <a:r>
              <a:rPr lang="ru-RU" dirty="0">
                <a:latin typeface="+mj-lt"/>
              </a:rPr>
              <a:t>, </a:t>
            </a:r>
            <a:r>
              <a:rPr lang="ru-RU" dirty="0" err="1">
                <a:latin typeface="+mj-lt"/>
              </a:rPr>
              <a:t>woman</a:t>
            </a:r>
            <a:r>
              <a:rPr lang="ru-RU" dirty="0">
                <a:latin typeface="+mj-lt"/>
              </a:rPr>
              <a:t>, </a:t>
            </a:r>
            <a:r>
              <a:rPr lang="ru-RU" dirty="0" err="1">
                <a:latin typeface="+mj-lt"/>
              </a:rPr>
              <a:t>table</a:t>
            </a:r>
            <a:r>
              <a:rPr lang="ru-RU" dirty="0">
                <a:latin typeface="+mj-lt"/>
              </a:rPr>
              <a:t>, </a:t>
            </a:r>
            <a:r>
              <a:rPr lang="ru-RU" dirty="0" err="1">
                <a:latin typeface="+mj-lt"/>
              </a:rPr>
              <a:t>large</a:t>
            </a:r>
            <a:r>
              <a:rPr lang="ru-RU" dirty="0">
                <a:latin typeface="+mj-lt"/>
              </a:rPr>
              <a:t>, </a:t>
            </a:r>
            <a:r>
              <a:rPr lang="ru-RU" dirty="0" err="1">
                <a:latin typeface="+mj-lt"/>
              </a:rPr>
              <a:t>suit</a:t>
            </a:r>
            <a:r>
              <a:rPr lang="ru-RU" dirty="0">
                <a:latin typeface="+mj-lt"/>
              </a:rPr>
              <a:t>, </a:t>
            </a:r>
            <a:r>
              <a:rPr lang="ru-RU" dirty="0" err="1">
                <a:latin typeface="+mj-lt"/>
              </a:rPr>
              <a:t>city</a:t>
            </a:r>
            <a:r>
              <a:rPr lang="ru-RU" dirty="0">
                <a:latin typeface="+mj-lt"/>
              </a:rPr>
              <a:t>, </a:t>
            </a:r>
            <a:r>
              <a:rPr lang="ru-RU" dirty="0" err="1">
                <a:latin typeface="+mj-lt"/>
              </a:rPr>
              <a:t>people</a:t>
            </a:r>
            <a:r>
              <a:rPr lang="ru-RU" dirty="0">
                <a:latin typeface="+mj-lt"/>
              </a:rPr>
              <a:t>, </a:t>
            </a:r>
            <a:r>
              <a:rPr lang="ru-RU" dirty="0" err="1">
                <a:latin typeface="+mj-lt"/>
              </a:rPr>
              <a:t>riding</a:t>
            </a:r>
            <a:endParaRPr lang="ru-RU" dirty="0">
              <a:latin typeface="+mj-lt"/>
            </a:endParaRPr>
          </a:p>
        </p:txBody>
      </p:sp>
      <p:sp>
        <p:nvSpPr>
          <p:cNvPr id="8" name="Rectangle 7"/>
          <p:cNvSpPr/>
          <p:nvPr/>
        </p:nvSpPr>
        <p:spPr>
          <a:xfrm>
            <a:off x="558426" y="5775346"/>
            <a:ext cx="5537574" cy="923330"/>
          </a:xfrm>
          <a:prstGeom prst="rect">
            <a:avLst/>
          </a:prstGeom>
        </p:spPr>
        <p:txBody>
          <a:bodyPr wrap="square">
            <a:spAutoFit/>
          </a:bodyPr>
          <a:lstStyle/>
          <a:p>
            <a:r>
              <a:rPr lang="ru-RU" dirty="0" err="1">
                <a:latin typeface="+mj-lt"/>
              </a:rPr>
              <a:t>table</a:t>
            </a:r>
            <a:r>
              <a:rPr lang="ru-RU" dirty="0">
                <a:latin typeface="+mj-lt"/>
              </a:rPr>
              <a:t>, </a:t>
            </a:r>
            <a:r>
              <a:rPr lang="ru-RU" dirty="0" err="1">
                <a:latin typeface="+mj-lt"/>
              </a:rPr>
              <a:t>indoor</a:t>
            </a:r>
            <a:r>
              <a:rPr lang="ru-RU" dirty="0">
                <a:latin typeface="+mj-lt"/>
              </a:rPr>
              <a:t>, </a:t>
            </a:r>
            <a:r>
              <a:rPr lang="ru-RU" dirty="0" err="1">
                <a:latin typeface="+mj-lt"/>
              </a:rPr>
              <a:t>person</a:t>
            </a:r>
            <a:r>
              <a:rPr lang="ru-RU" dirty="0">
                <a:latin typeface="+mj-lt"/>
              </a:rPr>
              <a:t>, </a:t>
            </a:r>
            <a:r>
              <a:rPr lang="ru-RU" dirty="0" err="1">
                <a:latin typeface="+mj-lt"/>
              </a:rPr>
              <a:t>sitting</a:t>
            </a:r>
            <a:r>
              <a:rPr lang="ru-RU" dirty="0">
                <a:latin typeface="+mj-lt"/>
              </a:rPr>
              <a:t>, </a:t>
            </a:r>
            <a:r>
              <a:rPr lang="ru-RU" dirty="0" err="1">
                <a:latin typeface="+mj-lt"/>
              </a:rPr>
              <a:t>child</a:t>
            </a:r>
            <a:r>
              <a:rPr lang="ru-RU" dirty="0">
                <a:latin typeface="+mj-lt"/>
              </a:rPr>
              <a:t>, </a:t>
            </a:r>
            <a:r>
              <a:rPr lang="ru-RU" dirty="0" err="1">
                <a:latin typeface="+mj-lt"/>
              </a:rPr>
              <a:t>food</a:t>
            </a:r>
            <a:r>
              <a:rPr lang="ru-RU" dirty="0">
                <a:latin typeface="+mj-lt"/>
              </a:rPr>
              <a:t>, </a:t>
            </a:r>
            <a:r>
              <a:rPr lang="ru-RU" dirty="0" err="1">
                <a:latin typeface="+mj-lt"/>
              </a:rPr>
              <a:t>group</a:t>
            </a:r>
            <a:r>
              <a:rPr lang="ru-RU" dirty="0">
                <a:latin typeface="+mj-lt"/>
              </a:rPr>
              <a:t>, </a:t>
            </a:r>
            <a:r>
              <a:rPr lang="ru-RU" dirty="0" err="1">
                <a:latin typeface="+mj-lt"/>
              </a:rPr>
              <a:t>eating</a:t>
            </a:r>
            <a:r>
              <a:rPr lang="ru-RU" dirty="0">
                <a:latin typeface="+mj-lt"/>
              </a:rPr>
              <a:t>, </a:t>
            </a:r>
            <a:r>
              <a:rPr lang="ru-RU" dirty="0" err="1">
                <a:latin typeface="+mj-lt"/>
              </a:rPr>
              <a:t>laptop</a:t>
            </a:r>
            <a:r>
              <a:rPr lang="ru-RU" dirty="0">
                <a:latin typeface="+mj-lt"/>
              </a:rPr>
              <a:t>, </a:t>
            </a:r>
            <a:r>
              <a:rPr lang="ru-RU" dirty="0" err="1">
                <a:latin typeface="+mj-lt"/>
              </a:rPr>
              <a:t>computer</a:t>
            </a:r>
            <a:r>
              <a:rPr lang="ru-RU" dirty="0">
                <a:latin typeface="+mj-lt"/>
              </a:rPr>
              <a:t>, </a:t>
            </a:r>
            <a:r>
              <a:rPr lang="ru-RU" dirty="0" err="1">
                <a:latin typeface="+mj-lt"/>
              </a:rPr>
              <a:t>woman</a:t>
            </a:r>
            <a:r>
              <a:rPr lang="ru-RU" dirty="0">
                <a:latin typeface="+mj-lt"/>
              </a:rPr>
              <a:t>, </a:t>
            </a:r>
            <a:r>
              <a:rPr lang="ru-RU" dirty="0" err="1">
                <a:latin typeface="+mj-lt"/>
              </a:rPr>
              <a:t>people</a:t>
            </a:r>
            <a:r>
              <a:rPr lang="ru-RU" dirty="0">
                <a:latin typeface="+mj-lt"/>
              </a:rPr>
              <a:t>, </a:t>
            </a:r>
            <a:r>
              <a:rPr lang="ru-RU" dirty="0" err="1">
                <a:latin typeface="+mj-lt"/>
              </a:rPr>
              <a:t>front</a:t>
            </a:r>
            <a:r>
              <a:rPr lang="ru-RU" dirty="0">
                <a:latin typeface="+mj-lt"/>
              </a:rPr>
              <a:t>, </a:t>
            </a:r>
            <a:r>
              <a:rPr lang="ru-RU" dirty="0" err="1">
                <a:latin typeface="+mj-lt"/>
              </a:rPr>
              <a:t>small</a:t>
            </a:r>
            <a:r>
              <a:rPr lang="ru-RU" dirty="0">
                <a:latin typeface="+mj-lt"/>
              </a:rPr>
              <a:t>, </a:t>
            </a:r>
            <a:r>
              <a:rPr lang="ru-RU" dirty="0" err="1">
                <a:latin typeface="+mj-lt"/>
              </a:rPr>
              <a:t>boy</a:t>
            </a:r>
            <a:r>
              <a:rPr lang="ru-RU" dirty="0">
                <a:latin typeface="+mj-lt"/>
              </a:rPr>
              <a:t>, </a:t>
            </a:r>
            <a:r>
              <a:rPr lang="ru-RU" dirty="0" err="1">
                <a:latin typeface="+mj-lt"/>
              </a:rPr>
              <a:t>young</a:t>
            </a:r>
            <a:r>
              <a:rPr lang="ru-RU" dirty="0">
                <a:latin typeface="+mj-lt"/>
              </a:rPr>
              <a:t>, </a:t>
            </a:r>
            <a:r>
              <a:rPr lang="ru-RU" dirty="0" err="1">
                <a:latin typeface="+mj-lt"/>
              </a:rPr>
              <a:t>little</a:t>
            </a:r>
            <a:r>
              <a:rPr lang="ru-RU" dirty="0">
                <a:latin typeface="+mj-lt"/>
              </a:rPr>
              <a:t>, </a:t>
            </a:r>
            <a:r>
              <a:rPr lang="ru-RU" dirty="0" err="1">
                <a:latin typeface="+mj-lt"/>
              </a:rPr>
              <a:t>cake</a:t>
            </a:r>
            <a:r>
              <a:rPr lang="ru-RU" dirty="0">
                <a:latin typeface="+mj-lt"/>
              </a:rPr>
              <a:t>, </a:t>
            </a:r>
            <a:r>
              <a:rPr lang="ru-RU" dirty="0" err="1">
                <a:latin typeface="+mj-lt"/>
              </a:rPr>
              <a:t>man</a:t>
            </a:r>
            <a:r>
              <a:rPr lang="ru-RU" dirty="0">
                <a:latin typeface="+mj-lt"/>
              </a:rPr>
              <a:t>, </a:t>
            </a:r>
            <a:r>
              <a:rPr lang="ru-RU" dirty="0" err="1">
                <a:latin typeface="+mj-lt"/>
              </a:rPr>
              <a:t>desk</a:t>
            </a:r>
            <a:r>
              <a:rPr lang="ru-RU" dirty="0">
                <a:latin typeface="+mj-lt"/>
              </a:rPr>
              <a:t>, </a:t>
            </a:r>
            <a:r>
              <a:rPr lang="ru-RU" dirty="0" err="1">
                <a:latin typeface="+mj-lt"/>
              </a:rPr>
              <a:t>baby</a:t>
            </a:r>
            <a:r>
              <a:rPr lang="ru-RU" dirty="0">
                <a:latin typeface="+mj-lt"/>
              </a:rPr>
              <a:t>, </a:t>
            </a:r>
            <a:r>
              <a:rPr lang="ru-RU" dirty="0" err="1">
                <a:latin typeface="+mj-lt"/>
              </a:rPr>
              <a:t>room</a:t>
            </a:r>
            <a:r>
              <a:rPr lang="ru-RU" dirty="0">
                <a:latin typeface="+mj-lt"/>
              </a:rPr>
              <a:t>, </a:t>
            </a:r>
            <a:r>
              <a:rPr lang="ru-RU" dirty="0" err="1">
                <a:latin typeface="+mj-lt"/>
              </a:rPr>
              <a:t>plate</a:t>
            </a:r>
            <a:r>
              <a:rPr lang="ru-RU" dirty="0">
                <a:latin typeface="+mj-lt"/>
              </a:rPr>
              <a:t>, </a:t>
            </a:r>
            <a:r>
              <a:rPr lang="ru-RU" dirty="0" err="1">
                <a:latin typeface="+mj-lt"/>
              </a:rPr>
              <a:t>white</a:t>
            </a:r>
            <a:endParaRPr lang="ru-RU" dirty="0">
              <a:latin typeface="+mj-lt"/>
            </a:endParaRPr>
          </a:p>
        </p:txBody>
      </p:sp>
    </p:spTree>
    <p:extLst>
      <p:ext uri="{BB962C8B-B14F-4D97-AF65-F5344CB8AC3E}">
        <p14:creationId xmlns:p14="http://schemas.microsoft.com/office/powerpoint/2010/main" val="230659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Computer Vision API</a:t>
            </a:r>
            <a:endParaRPr lang="ru-RU" dirty="0"/>
          </a:p>
        </p:txBody>
      </p:sp>
      <p:sp>
        <p:nvSpPr>
          <p:cNvPr id="5" name="Subtitle 4"/>
          <p:cNvSpPr>
            <a:spLocks noGrp="1"/>
          </p:cNvSpPr>
          <p:nvPr>
            <p:ph type="subTitle" idx="1"/>
          </p:nvPr>
        </p:nvSpPr>
        <p:spPr/>
        <p:txBody>
          <a:bodyPr/>
          <a:lstStyle/>
          <a:p>
            <a:r>
              <a:rPr lang="en-US" dirty="0"/>
              <a:t>https://github.com/microsoft/cognitive-vision-windows</a:t>
            </a:r>
            <a:br>
              <a:rPr lang="en-US" dirty="0"/>
            </a:br>
            <a:endParaRPr lang="ru-RU" b="1" dirty="0">
              <a:latin typeface="+mn-lt"/>
            </a:endParaRPr>
          </a:p>
        </p:txBody>
      </p:sp>
    </p:spTree>
    <p:extLst>
      <p:ext uri="{BB962C8B-B14F-4D97-AF65-F5344CB8AC3E}">
        <p14:creationId xmlns:p14="http://schemas.microsoft.com/office/powerpoint/2010/main" val="3688650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Машинное обучение</a:t>
            </a:r>
          </a:p>
        </p:txBody>
      </p:sp>
      <p:sp>
        <p:nvSpPr>
          <p:cNvPr id="5" name="Subtitle 4"/>
          <p:cNvSpPr>
            <a:spLocks noGrp="1"/>
          </p:cNvSpPr>
          <p:nvPr>
            <p:ph type="subTitle" idx="1"/>
          </p:nvPr>
        </p:nvSpPr>
        <p:spPr>
          <a:xfrm>
            <a:off x="669587" y="1089000"/>
            <a:ext cx="9720000" cy="1655762"/>
          </a:xfrm>
        </p:spPr>
        <p:txBody>
          <a:bodyPr/>
          <a:lstStyle/>
          <a:p>
            <a:r>
              <a:rPr lang="ru-RU" sz="4400" b="1" dirty="0">
                <a:latin typeface="+mn-lt"/>
              </a:rPr>
              <a:t>Эпизод </a:t>
            </a:r>
            <a:r>
              <a:rPr lang="en-US" sz="4400" b="1" dirty="0">
                <a:latin typeface="+mn-lt"/>
              </a:rPr>
              <a:t>III</a:t>
            </a:r>
            <a:r>
              <a:rPr lang="ru-RU" sz="4400" b="1" dirty="0">
                <a:latin typeface="+mn-lt"/>
              </a:rPr>
              <a:t>:</a:t>
            </a:r>
            <a:endParaRPr lang="ru-RU" b="1" dirty="0">
              <a:latin typeface="+mn-lt"/>
            </a:endParaRPr>
          </a:p>
        </p:txBody>
      </p:sp>
    </p:spTree>
    <p:extLst>
      <p:ext uri="{BB962C8B-B14F-4D97-AF65-F5344CB8AC3E}">
        <p14:creationId xmlns:p14="http://schemas.microsoft.com/office/powerpoint/2010/main" val="1324208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pic>
        <p:nvPicPr>
          <p:cNvPr id="4" name="Content Placeholder 3" descr="AnaProfeMusic: Partitura BSO &lt;strong&gt;TITANIC&lt;/strong&gt;"/>
          <p:cNvPicPr>
            <a:picLocks noGrp="1" noChangeAspect="1"/>
          </p:cNvPicPr>
          <p:nvPr>
            <p:ph idx="1"/>
          </p:nvPr>
        </p:nvPicPr>
        <p:blipFill rotWithShape="1">
          <a:blip r:embed="rId2">
            <a:extLst>
              <a:ext uri="{28A0092B-C50C-407E-A947-70E740481C1C}">
                <a14:useLocalDpi xmlns:a14="http://schemas.microsoft.com/office/drawing/2010/main" val="0"/>
              </a:ext>
            </a:extLst>
          </a:blip>
          <a:srcRect t="11614" b="13485"/>
          <a:stretch/>
        </p:blipFill>
        <p:spPr>
          <a:xfrm>
            <a:off x="0" y="9000"/>
            <a:ext cx="12192000" cy="6849000"/>
          </a:xfrm>
        </p:spPr>
      </p:pic>
      <p:sp>
        <p:nvSpPr>
          <p:cNvPr id="8" name="Прямоугольник 2"/>
          <p:cNvSpPr/>
          <p:nvPr/>
        </p:nvSpPr>
        <p:spPr>
          <a:xfrm>
            <a:off x="0" y="5510151"/>
            <a:ext cx="12192000" cy="13478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4257" y="5879206"/>
            <a:ext cx="8597734" cy="840230"/>
          </a:xfrm>
          <a:prstGeom prst="rect">
            <a:avLst/>
          </a:prstGeom>
          <a:noFill/>
        </p:spPr>
        <p:txBody>
          <a:bodyPr wrap="square" rtlCol="0">
            <a:spAutoFit/>
          </a:bodyPr>
          <a:lstStyle/>
          <a:p>
            <a:pPr>
              <a:lnSpc>
                <a:spcPct val="90000"/>
              </a:lnSpc>
            </a:pPr>
            <a:r>
              <a:rPr lang="ru-RU" sz="5400" dirty="0">
                <a:solidFill>
                  <a:schemeClr val="bg1"/>
                </a:solidFill>
                <a:latin typeface="+mj-lt"/>
                <a:cs typeface="Segoe UI" panose="020B0502040204020203" pitchFamily="34" charset="0"/>
              </a:rPr>
              <a:t>Делаем предсказания…</a:t>
            </a:r>
          </a:p>
        </p:txBody>
      </p:sp>
    </p:spTree>
    <p:extLst>
      <p:ext uri="{BB962C8B-B14F-4D97-AF65-F5344CB8AC3E}">
        <p14:creationId xmlns:p14="http://schemas.microsoft.com/office/powerpoint/2010/main" val="250259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Предсказываем вероятность гибели на </a:t>
            </a:r>
            <a:r>
              <a:rPr lang="ru-RU" dirty="0" err="1"/>
              <a:t>титанике</a:t>
            </a:r>
            <a:endParaRPr lang="ru-RU" dirty="0"/>
          </a:p>
        </p:txBody>
      </p:sp>
      <p:sp>
        <p:nvSpPr>
          <p:cNvPr id="3" name="Content Placeholder 2"/>
          <p:cNvSpPr>
            <a:spLocks noGrp="1"/>
          </p:cNvSpPr>
          <p:nvPr>
            <p:ph idx="1"/>
          </p:nvPr>
        </p:nvSpPr>
        <p:spPr/>
        <p:txBody>
          <a:bodyPr/>
          <a:lstStyle/>
          <a:p>
            <a:r>
              <a:rPr lang="en-US" dirty="0"/>
              <a:t>http://www.soshnikov.com/temp/titanic.csv</a:t>
            </a:r>
            <a:endParaRPr lang="ru-RU" dirty="0"/>
          </a:p>
        </p:txBody>
      </p:sp>
      <p:graphicFrame>
        <p:nvGraphicFramePr>
          <p:cNvPr id="4" name="Table 3"/>
          <p:cNvGraphicFramePr>
            <a:graphicFrameLocks noGrp="1"/>
          </p:cNvGraphicFramePr>
          <p:nvPr>
            <p:extLst/>
          </p:nvPr>
        </p:nvGraphicFramePr>
        <p:xfrm>
          <a:off x="1056000" y="2349000"/>
          <a:ext cx="10273306" cy="2880000"/>
        </p:xfrm>
        <a:graphic>
          <a:graphicData uri="http://schemas.openxmlformats.org/drawingml/2006/table">
            <a:tbl>
              <a:tblPr firstRow="1">
                <a:tableStyleId>{08FB837D-C827-4EFA-A057-4D05807E0F7C}</a:tableStyleId>
              </a:tblPr>
              <a:tblGrid>
                <a:gridCol w="540000">
                  <a:extLst>
                    <a:ext uri="{9D8B030D-6E8A-4147-A177-3AD203B41FA5}">
                      <a16:colId xmlns:a16="http://schemas.microsoft.com/office/drawing/2014/main" val="2539340413"/>
                    </a:ext>
                  </a:extLst>
                </a:gridCol>
                <a:gridCol w="540177">
                  <a:extLst>
                    <a:ext uri="{9D8B030D-6E8A-4147-A177-3AD203B41FA5}">
                      <a16:colId xmlns:a16="http://schemas.microsoft.com/office/drawing/2014/main" val="3231493226"/>
                    </a:ext>
                  </a:extLst>
                </a:gridCol>
                <a:gridCol w="5593129">
                  <a:extLst>
                    <a:ext uri="{9D8B030D-6E8A-4147-A177-3AD203B41FA5}">
                      <a16:colId xmlns:a16="http://schemas.microsoft.com/office/drawing/2014/main" val="2169113116"/>
                    </a:ext>
                  </a:extLst>
                </a:gridCol>
                <a:gridCol w="1080000">
                  <a:extLst>
                    <a:ext uri="{9D8B030D-6E8A-4147-A177-3AD203B41FA5}">
                      <a16:colId xmlns:a16="http://schemas.microsoft.com/office/drawing/2014/main" val="735862713"/>
                    </a:ext>
                  </a:extLst>
                </a:gridCol>
                <a:gridCol w="900000">
                  <a:extLst>
                    <a:ext uri="{9D8B030D-6E8A-4147-A177-3AD203B41FA5}">
                      <a16:colId xmlns:a16="http://schemas.microsoft.com/office/drawing/2014/main" val="825426138"/>
                    </a:ext>
                  </a:extLst>
                </a:gridCol>
                <a:gridCol w="720000">
                  <a:extLst>
                    <a:ext uri="{9D8B030D-6E8A-4147-A177-3AD203B41FA5}">
                      <a16:colId xmlns:a16="http://schemas.microsoft.com/office/drawing/2014/main" val="2842346957"/>
                    </a:ext>
                  </a:extLst>
                </a:gridCol>
                <a:gridCol w="900000">
                  <a:extLst>
                    <a:ext uri="{9D8B030D-6E8A-4147-A177-3AD203B41FA5}">
                      <a16:colId xmlns:a16="http://schemas.microsoft.com/office/drawing/2014/main" val="1951653058"/>
                    </a:ext>
                  </a:extLst>
                </a:gridCol>
              </a:tblGrid>
              <a:tr h="1080000">
                <a:tc>
                  <a:txBody>
                    <a:bodyPr/>
                    <a:lstStyle/>
                    <a:p>
                      <a:pPr algn="ctr" fontAlgn="b"/>
                      <a:r>
                        <a:rPr lang="en-US" sz="1800" u="none" strike="noStrike" dirty="0" err="1">
                          <a:effectLst/>
                        </a:rPr>
                        <a:t>pclass</a:t>
                      </a:r>
                      <a:endParaRPr lang="en-US" sz="1800" b="1" i="0" u="none" strike="noStrike" dirty="0">
                        <a:effectLst/>
                        <a:latin typeface="Times New Roman" panose="02020603050405020304" pitchFamily="18" charset="0"/>
                      </a:endParaRPr>
                    </a:p>
                  </a:txBody>
                  <a:tcPr marL="5443" marR="5443" marT="5443" marB="0" vert="vert" anchor="ctr"/>
                </a:tc>
                <a:tc>
                  <a:txBody>
                    <a:bodyPr/>
                    <a:lstStyle/>
                    <a:p>
                      <a:pPr algn="ctr" fontAlgn="b"/>
                      <a:r>
                        <a:rPr lang="en-US" sz="1800" u="none" strike="noStrike" dirty="0">
                          <a:effectLst/>
                        </a:rPr>
                        <a:t>survived</a:t>
                      </a:r>
                      <a:endParaRPr lang="en-US" sz="1800" b="1" i="0" u="none" strike="noStrike" dirty="0">
                        <a:effectLst/>
                        <a:latin typeface="Times New Roman" panose="02020603050405020304" pitchFamily="18" charset="0"/>
                      </a:endParaRPr>
                    </a:p>
                  </a:txBody>
                  <a:tcPr marL="5443" marR="5443" marT="5443" marB="0" vert="vert" anchor="ctr"/>
                </a:tc>
                <a:tc>
                  <a:txBody>
                    <a:bodyPr/>
                    <a:lstStyle/>
                    <a:p>
                      <a:pPr algn="ctr" fontAlgn="b"/>
                      <a:r>
                        <a:rPr lang="en-US" sz="1800" u="none" strike="noStrike" dirty="0">
                          <a:effectLst/>
                        </a:rPr>
                        <a:t>name</a:t>
                      </a:r>
                      <a:endParaRPr lang="en-US" sz="1800" b="1" i="0" u="none" strike="noStrike" dirty="0">
                        <a:effectLst/>
                        <a:latin typeface="Times New Roman" panose="02020603050405020304" pitchFamily="18" charset="0"/>
                      </a:endParaRPr>
                    </a:p>
                  </a:txBody>
                  <a:tcPr marL="5443" marR="5443" marT="5443" marB="0" vert="vert" anchor="ctr"/>
                </a:tc>
                <a:tc>
                  <a:txBody>
                    <a:bodyPr/>
                    <a:lstStyle/>
                    <a:p>
                      <a:pPr algn="ctr" fontAlgn="b"/>
                      <a:r>
                        <a:rPr lang="en-US" sz="1800" b="1" i="0" u="none" strike="noStrike" dirty="0">
                          <a:effectLst/>
                          <a:latin typeface="Times New Roman" panose="02020603050405020304" pitchFamily="18" charset="0"/>
                        </a:rPr>
                        <a:t>gender</a:t>
                      </a:r>
                    </a:p>
                  </a:txBody>
                  <a:tcPr marL="5443" marR="5443" marT="5443" marB="0" vert="vert" anchor="ctr"/>
                </a:tc>
                <a:tc>
                  <a:txBody>
                    <a:bodyPr/>
                    <a:lstStyle/>
                    <a:p>
                      <a:pPr algn="ctr" fontAlgn="b"/>
                      <a:r>
                        <a:rPr lang="en-US" sz="1800" u="none" strike="noStrike" dirty="0">
                          <a:effectLst/>
                        </a:rPr>
                        <a:t>age</a:t>
                      </a:r>
                      <a:endParaRPr lang="en-US" sz="1800" b="1" i="0" u="none" strike="noStrike" dirty="0">
                        <a:effectLst/>
                        <a:latin typeface="Times New Roman" panose="02020603050405020304" pitchFamily="18" charset="0"/>
                      </a:endParaRPr>
                    </a:p>
                  </a:txBody>
                  <a:tcPr marL="5443" marR="5443" marT="5443" marB="0" vert="vert" anchor="ctr"/>
                </a:tc>
                <a:tc>
                  <a:txBody>
                    <a:bodyPr/>
                    <a:lstStyle/>
                    <a:p>
                      <a:pPr algn="ctr" fontAlgn="b"/>
                      <a:r>
                        <a:rPr lang="en-US" sz="1800" u="none" strike="noStrike" dirty="0" err="1">
                          <a:effectLst/>
                        </a:rPr>
                        <a:t>sibsp</a:t>
                      </a:r>
                      <a:endParaRPr lang="en-US" sz="1800" b="1" i="0" u="none" strike="noStrike" dirty="0">
                        <a:effectLst/>
                        <a:latin typeface="Times New Roman" panose="02020603050405020304" pitchFamily="18" charset="0"/>
                      </a:endParaRPr>
                    </a:p>
                  </a:txBody>
                  <a:tcPr marL="5443" marR="5443" marT="5443" marB="0" vert="vert" anchor="ctr"/>
                </a:tc>
                <a:tc>
                  <a:txBody>
                    <a:bodyPr/>
                    <a:lstStyle/>
                    <a:p>
                      <a:pPr algn="ctr" fontAlgn="b"/>
                      <a:r>
                        <a:rPr lang="en-US" sz="1800" u="none" strike="noStrike" dirty="0">
                          <a:effectLst/>
                        </a:rPr>
                        <a:t>parch</a:t>
                      </a:r>
                      <a:endParaRPr lang="en-US" sz="1800" b="1" i="0" u="none" strike="noStrike" dirty="0">
                        <a:effectLst/>
                        <a:latin typeface="Times New Roman" panose="02020603050405020304" pitchFamily="18" charset="0"/>
                      </a:endParaRPr>
                    </a:p>
                  </a:txBody>
                  <a:tcPr marL="5443" marR="5443" marT="5443" marB="0" vert="vert" anchor="ctr"/>
                </a:tc>
                <a:extLst>
                  <a:ext uri="{0D108BD9-81ED-4DB2-BD59-A6C34878D82A}">
                    <a16:rowId xmlns:a16="http://schemas.microsoft.com/office/drawing/2014/main" val="3908923734"/>
                  </a:ext>
                </a:extLst>
              </a:tr>
              <a:tr h="360000">
                <a:tc>
                  <a:txBody>
                    <a:bodyPr/>
                    <a:lstStyle/>
                    <a:p>
                      <a:pPr algn="ctr" fontAlgn="b"/>
                      <a:r>
                        <a:rPr lang="ru-RU" sz="1800" u="none" strike="noStrike" dirty="0">
                          <a:effectLst/>
                        </a:rPr>
                        <a:t>1</a:t>
                      </a:r>
                      <a:endParaRPr lang="ru-RU" sz="1800" b="0" i="0" u="none" strike="noStrike" dirty="0">
                        <a:effectLst/>
                        <a:latin typeface="Times New Roman" panose="02020603050405020304" pitchFamily="18" charset="0"/>
                      </a:endParaRPr>
                    </a:p>
                  </a:txBody>
                  <a:tcPr marL="5443" marR="5443" marT="5443" marB="0" anchor="b"/>
                </a:tc>
                <a:tc>
                  <a:txBody>
                    <a:bodyPr/>
                    <a:lstStyle/>
                    <a:p>
                      <a:pPr algn="ctr" fontAlgn="b"/>
                      <a:r>
                        <a:rPr lang="ru-RU" sz="1800" u="none" strike="noStrike" dirty="0">
                          <a:effectLst/>
                        </a:rPr>
                        <a:t>1</a:t>
                      </a:r>
                      <a:endParaRPr lang="ru-RU" sz="1800" b="0" i="0" u="none" strike="noStrike" dirty="0">
                        <a:effectLst/>
                        <a:latin typeface="Times New Roman" panose="02020603050405020304" pitchFamily="18" charset="0"/>
                      </a:endParaRPr>
                    </a:p>
                  </a:txBody>
                  <a:tcPr marL="5443" marR="5443" marT="5443" marB="0" anchor="b"/>
                </a:tc>
                <a:tc>
                  <a:txBody>
                    <a:bodyPr/>
                    <a:lstStyle/>
                    <a:p>
                      <a:pPr algn="l" fontAlgn="b"/>
                      <a:r>
                        <a:rPr lang="en-US" sz="1800" u="none" strike="noStrike" dirty="0">
                          <a:effectLst/>
                        </a:rPr>
                        <a:t>Allen, Miss. Elisabeth Walton</a:t>
                      </a:r>
                      <a:endParaRPr lang="en-US" sz="1800" b="0" i="0" u="none" strike="noStrike" dirty="0">
                        <a:effectLst/>
                        <a:latin typeface="Times New Roman" panose="02020603050405020304" pitchFamily="18" charset="0"/>
                      </a:endParaRPr>
                    </a:p>
                  </a:txBody>
                  <a:tcPr marL="5443" marR="5443" marT="5443" marB="0" anchor="b"/>
                </a:tc>
                <a:tc>
                  <a:txBody>
                    <a:bodyPr/>
                    <a:lstStyle/>
                    <a:p>
                      <a:pPr algn="ctr" fontAlgn="b"/>
                      <a:r>
                        <a:rPr lang="en-US" sz="1800" u="none" strike="noStrike" dirty="0">
                          <a:effectLst/>
                        </a:rPr>
                        <a:t>female</a:t>
                      </a:r>
                      <a:endParaRPr lang="en-US"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29</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dirty="0">
                          <a:effectLst/>
                        </a:rPr>
                        <a:t>0</a:t>
                      </a:r>
                      <a:endParaRPr lang="ru-RU"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dirty="0">
                          <a:effectLst/>
                        </a:rPr>
                        <a:t>0</a:t>
                      </a:r>
                      <a:endParaRPr lang="ru-RU" sz="1800" b="0" i="0" u="none" strike="noStrike" dirty="0">
                        <a:effectLst/>
                        <a:latin typeface="Times New Roman" panose="02020603050405020304" pitchFamily="18" charset="0"/>
                      </a:endParaRPr>
                    </a:p>
                  </a:txBody>
                  <a:tcPr marL="5443" marR="5443" marT="5443" marB="0" anchor="b"/>
                </a:tc>
                <a:extLst>
                  <a:ext uri="{0D108BD9-81ED-4DB2-BD59-A6C34878D82A}">
                    <a16:rowId xmlns:a16="http://schemas.microsoft.com/office/drawing/2014/main" val="2137685172"/>
                  </a:ext>
                </a:extLst>
              </a:tr>
              <a:tr h="360000">
                <a:tc>
                  <a:txBody>
                    <a:bodyPr/>
                    <a:lstStyle/>
                    <a:p>
                      <a:pPr algn="ct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ctr" fontAlgn="b"/>
                      <a:r>
                        <a:rPr lang="ru-RU" sz="1800" u="none" strike="noStrike" dirty="0">
                          <a:effectLst/>
                        </a:rPr>
                        <a:t>1</a:t>
                      </a:r>
                      <a:endParaRPr lang="ru-RU" sz="1800" b="0" i="0" u="none" strike="noStrike" dirty="0">
                        <a:effectLst/>
                        <a:latin typeface="Times New Roman" panose="02020603050405020304" pitchFamily="18" charset="0"/>
                      </a:endParaRPr>
                    </a:p>
                  </a:txBody>
                  <a:tcPr marL="5443" marR="5443" marT="5443" marB="0" anchor="b"/>
                </a:tc>
                <a:tc>
                  <a:txBody>
                    <a:bodyPr/>
                    <a:lstStyle/>
                    <a:p>
                      <a:pPr algn="l" fontAlgn="b"/>
                      <a:r>
                        <a:rPr lang="en-US" sz="1800" u="none" strike="noStrike">
                          <a:effectLst/>
                        </a:rPr>
                        <a:t>Allison, Master. Hudson Trevor</a:t>
                      </a:r>
                      <a:endParaRPr lang="en-US" sz="1800" b="0" i="0" u="none" strike="noStrike">
                        <a:effectLst/>
                        <a:latin typeface="Times New Roman" panose="02020603050405020304" pitchFamily="18" charset="0"/>
                      </a:endParaRPr>
                    </a:p>
                  </a:txBody>
                  <a:tcPr marL="5443" marR="5443" marT="5443" marB="0" anchor="b"/>
                </a:tc>
                <a:tc>
                  <a:txBody>
                    <a:bodyPr/>
                    <a:lstStyle/>
                    <a:p>
                      <a:pPr algn="ctr" fontAlgn="b"/>
                      <a:r>
                        <a:rPr lang="en-US" sz="1800" u="none" strike="noStrike" dirty="0">
                          <a:effectLst/>
                        </a:rPr>
                        <a:t>male</a:t>
                      </a:r>
                      <a:endParaRPr lang="en-US"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0,9167</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a:t>
                      </a:r>
                      <a:endParaRPr lang="ru-RU" sz="1800" b="0" i="0" u="none" strike="noStrike">
                        <a:effectLst/>
                        <a:latin typeface="Times New Roman" panose="02020603050405020304" pitchFamily="18" charset="0"/>
                      </a:endParaRPr>
                    </a:p>
                  </a:txBody>
                  <a:tcPr marL="5443" marR="5443" marT="5443" marB="0" anchor="b"/>
                </a:tc>
                <a:extLst>
                  <a:ext uri="{0D108BD9-81ED-4DB2-BD59-A6C34878D82A}">
                    <a16:rowId xmlns:a16="http://schemas.microsoft.com/office/drawing/2014/main" val="1787935917"/>
                  </a:ext>
                </a:extLst>
              </a:tr>
              <a:tr h="360000">
                <a:tc>
                  <a:txBody>
                    <a:bodyPr/>
                    <a:lstStyle/>
                    <a:p>
                      <a:pPr algn="ct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ctr" fontAlgn="b"/>
                      <a:r>
                        <a:rPr lang="ru-RU" sz="1800" u="none" strike="noStrike" dirty="0">
                          <a:effectLst/>
                        </a:rPr>
                        <a:t>0</a:t>
                      </a:r>
                      <a:endParaRPr lang="ru-RU" sz="1800" b="0" i="0" u="none" strike="noStrike" dirty="0">
                        <a:effectLst/>
                        <a:latin typeface="Times New Roman" panose="02020603050405020304" pitchFamily="18" charset="0"/>
                      </a:endParaRPr>
                    </a:p>
                  </a:txBody>
                  <a:tcPr marL="5443" marR="5443" marT="5443" marB="0" anchor="b"/>
                </a:tc>
                <a:tc>
                  <a:txBody>
                    <a:bodyPr/>
                    <a:lstStyle/>
                    <a:p>
                      <a:pPr algn="l" fontAlgn="b"/>
                      <a:r>
                        <a:rPr lang="en-US" sz="1800" u="none" strike="noStrike">
                          <a:effectLst/>
                        </a:rPr>
                        <a:t>Allison, Miss. Helen Loraine</a:t>
                      </a:r>
                      <a:endParaRPr lang="en-US" sz="1800" b="0" i="0" u="none" strike="noStrike">
                        <a:effectLst/>
                        <a:latin typeface="Times New Roman" panose="02020603050405020304" pitchFamily="18" charset="0"/>
                      </a:endParaRPr>
                    </a:p>
                  </a:txBody>
                  <a:tcPr marL="5443" marR="5443" marT="5443" marB="0" anchor="b"/>
                </a:tc>
                <a:tc>
                  <a:txBody>
                    <a:bodyPr/>
                    <a:lstStyle/>
                    <a:p>
                      <a:pPr algn="ctr" fontAlgn="b"/>
                      <a:r>
                        <a:rPr lang="en-US" sz="1800" u="none" strike="noStrike" dirty="0">
                          <a:effectLst/>
                        </a:rPr>
                        <a:t>female</a:t>
                      </a:r>
                      <a:endParaRPr lang="en-US"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a:t>
                      </a:r>
                      <a:endParaRPr lang="ru-RU" sz="1800" b="0" i="0" u="none" strike="noStrike">
                        <a:effectLst/>
                        <a:latin typeface="Times New Roman" panose="02020603050405020304" pitchFamily="18" charset="0"/>
                      </a:endParaRPr>
                    </a:p>
                  </a:txBody>
                  <a:tcPr marL="5443" marR="5443" marT="5443" marB="0" anchor="b"/>
                </a:tc>
                <a:extLst>
                  <a:ext uri="{0D108BD9-81ED-4DB2-BD59-A6C34878D82A}">
                    <a16:rowId xmlns:a16="http://schemas.microsoft.com/office/drawing/2014/main" val="241428736"/>
                  </a:ext>
                </a:extLst>
              </a:tr>
              <a:tr h="360000">
                <a:tc>
                  <a:txBody>
                    <a:bodyPr/>
                    <a:lstStyle/>
                    <a:p>
                      <a:pPr algn="ct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ctr" fontAlgn="b"/>
                      <a:r>
                        <a:rPr lang="ru-RU" sz="1800" u="none" strike="noStrike" dirty="0">
                          <a:effectLst/>
                        </a:rPr>
                        <a:t>0</a:t>
                      </a:r>
                      <a:endParaRPr lang="ru-RU" sz="1800" b="0" i="0" u="none" strike="noStrike" dirty="0">
                        <a:effectLst/>
                        <a:latin typeface="Times New Roman" panose="02020603050405020304" pitchFamily="18" charset="0"/>
                      </a:endParaRPr>
                    </a:p>
                  </a:txBody>
                  <a:tcPr marL="5443" marR="5443" marT="5443" marB="0" anchor="b"/>
                </a:tc>
                <a:tc>
                  <a:txBody>
                    <a:bodyPr/>
                    <a:lstStyle/>
                    <a:p>
                      <a:pPr algn="l" fontAlgn="b"/>
                      <a:r>
                        <a:rPr lang="en-US" sz="1800" u="none" strike="noStrike">
                          <a:effectLst/>
                        </a:rPr>
                        <a:t>Allison, Mr. Hudson Joshua Creighton</a:t>
                      </a:r>
                      <a:endParaRPr lang="en-US" sz="1800" b="0" i="0" u="none" strike="noStrike">
                        <a:effectLst/>
                        <a:latin typeface="Times New Roman" panose="02020603050405020304" pitchFamily="18" charset="0"/>
                      </a:endParaRPr>
                    </a:p>
                  </a:txBody>
                  <a:tcPr marL="5443" marR="5443" marT="5443" marB="0" anchor="b"/>
                </a:tc>
                <a:tc>
                  <a:txBody>
                    <a:bodyPr/>
                    <a:lstStyle/>
                    <a:p>
                      <a:pPr algn="ctr" fontAlgn="b"/>
                      <a:r>
                        <a:rPr lang="en-US" sz="1800" u="none" strike="noStrike" dirty="0">
                          <a:effectLst/>
                        </a:rPr>
                        <a:t>male</a:t>
                      </a:r>
                      <a:endParaRPr lang="en-US"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30</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a:t>
                      </a:r>
                      <a:endParaRPr lang="ru-RU" sz="1800" b="0" i="0" u="none" strike="noStrike">
                        <a:effectLst/>
                        <a:latin typeface="Times New Roman" panose="02020603050405020304" pitchFamily="18" charset="0"/>
                      </a:endParaRPr>
                    </a:p>
                  </a:txBody>
                  <a:tcPr marL="5443" marR="5443" marT="5443" marB="0" anchor="b"/>
                </a:tc>
                <a:extLst>
                  <a:ext uri="{0D108BD9-81ED-4DB2-BD59-A6C34878D82A}">
                    <a16:rowId xmlns:a16="http://schemas.microsoft.com/office/drawing/2014/main" val="993843440"/>
                  </a:ext>
                </a:extLst>
              </a:tr>
              <a:tr h="360000">
                <a:tc>
                  <a:txBody>
                    <a:bodyPr/>
                    <a:lstStyle/>
                    <a:p>
                      <a:pPr algn="ct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ctr" fontAlgn="b"/>
                      <a:r>
                        <a:rPr lang="ru-RU" sz="1800" u="none" strike="noStrike" dirty="0">
                          <a:effectLst/>
                        </a:rPr>
                        <a:t>0</a:t>
                      </a:r>
                      <a:endParaRPr lang="ru-RU" sz="1800" b="0" i="0" u="none" strike="noStrike" dirty="0">
                        <a:effectLst/>
                        <a:latin typeface="Times New Roman" panose="02020603050405020304" pitchFamily="18" charset="0"/>
                      </a:endParaRPr>
                    </a:p>
                  </a:txBody>
                  <a:tcPr marL="5443" marR="5443" marT="5443" marB="0" anchor="b"/>
                </a:tc>
                <a:tc>
                  <a:txBody>
                    <a:bodyPr/>
                    <a:lstStyle/>
                    <a:p>
                      <a:pPr algn="l" fontAlgn="b"/>
                      <a:r>
                        <a:rPr lang="en-US" sz="1800" u="none" strike="noStrike">
                          <a:effectLst/>
                        </a:rPr>
                        <a:t>Allison, Mrs. Hudson J C (Bessie Waldo Daniels)</a:t>
                      </a:r>
                      <a:endParaRPr lang="en-US" sz="1800" b="0" i="0" u="none" strike="noStrike">
                        <a:effectLst/>
                        <a:latin typeface="Times New Roman" panose="02020603050405020304" pitchFamily="18" charset="0"/>
                      </a:endParaRPr>
                    </a:p>
                  </a:txBody>
                  <a:tcPr marL="5443" marR="5443" marT="5443" marB="0" anchor="b"/>
                </a:tc>
                <a:tc>
                  <a:txBody>
                    <a:bodyPr/>
                    <a:lstStyle/>
                    <a:p>
                      <a:pPr algn="ctr" fontAlgn="b"/>
                      <a:r>
                        <a:rPr lang="en-US" sz="1800" u="none" strike="noStrike" dirty="0">
                          <a:effectLst/>
                        </a:rPr>
                        <a:t>female</a:t>
                      </a:r>
                      <a:endParaRPr lang="en-US" sz="1800" b="0" i="0" u="none" strike="noStrike" dirty="0">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25</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a:effectLst/>
                        </a:rPr>
                        <a:t>1</a:t>
                      </a:r>
                      <a:endParaRPr lang="ru-RU" sz="1800" b="0" i="0" u="none" strike="noStrike">
                        <a:effectLst/>
                        <a:latin typeface="Times New Roman" panose="02020603050405020304" pitchFamily="18" charset="0"/>
                      </a:endParaRPr>
                    </a:p>
                  </a:txBody>
                  <a:tcPr marL="5443" marR="5443" marT="5443" marB="0" anchor="b"/>
                </a:tc>
                <a:tc>
                  <a:txBody>
                    <a:bodyPr/>
                    <a:lstStyle/>
                    <a:p>
                      <a:pPr algn="r" fontAlgn="b"/>
                      <a:r>
                        <a:rPr lang="ru-RU" sz="1800" u="none" strike="noStrike" dirty="0">
                          <a:effectLst/>
                        </a:rPr>
                        <a:t>2</a:t>
                      </a:r>
                      <a:endParaRPr lang="ru-RU" sz="1800" b="0" i="0" u="none" strike="noStrike" dirty="0">
                        <a:effectLst/>
                        <a:latin typeface="Times New Roman" panose="02020603050405020304" pitchFamily="18" charset="0"/>
                      </a:endParaRPr>
                    </a:p>
                  </a:txBody>
                  <a:tcPr marL="5443" marR="5443" marT="5443" marB="0" anchor="b"/>
                </a:tc>
                <a:extLst>
                  <a:ext uri="{0D108BD9-81ED-4DB2-BD59-A6C34878D82A}">
                    <a16:rowId xmlns:a16="http://schemas.microsoft.com/office/drawing/2014/main" val="2410039049"/>
                  </a:ext>
                </a:extLst>
              </a:tr>
            </a:tbl>
          </a:graphicData>
        </a:graphic>
      </p:graphicFrame>
    </p:spTree>
    <p:extLst>
      <p:ext uri="{BB962C8B-B14F-4D97-AF65-F5344CB8AC3E}">
        <p14:creationId xmlns:p14="http://schemas.microsoft.com/office/powerpoint/2010/main" val="2283108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301" y="487"/>
            <a:ext cx="7868720" cy="6857027"/>
          </a:xfrm>
          <a:prstGeom prst="rect">
            <a:avLst/>
          </a:prstGeom>
        </p:spPr>
      </p:pic>
      <p:pic>
        <p:nvPicPr>
          <p:cNvPr id="9" name="Picture 8"/>
          <p:cNvPicPr>
            <a:picLocks noChangeAspect="1"/>
          </p:cNvPicPr>
          <p:nvPr/>
        </p:nvPicPr>
        <p:blipFill>
          <a:blip r:embed="rId3"/>
          <a:stretch>
            <a:fillRect/>
          </a:stretch>
        </p:blipFill>
        <p:spPr>
          <a:xfrm>
            <a:off x="7701459" y="904708"/>
            <a:ext cx="4280077" cy="5399146"/>
          </a:xfrm>
          <a:prstGeom prst="rect">
            <a:avLst/>
          </a:prstGeom>
        </p:spPr>
      </p:pic>
      <p:sp>
        <p:nvSpPr>
          <p:cNvPr id="3" name="TextBox 2">
            <a:extLst>
              <a:ext uri="{FF2B5EF4-FFF2-40B4-BE49-F238E27FC236}">
                <a16:creationId xmlns:a16="http://schemas.microsoft.com/office/drawing/2014/main" id="{7BEFFEBC-22FC-48F3-9BF5-6FDA50F26830}"/>
              </a:ext>
            </a:extLst>
          </p:cNvPr>
          <p:cNvSpPr txBox="1"/>
          <p:nvPr/>
        </p:nvSpPr>
        <p:spPr>
          <a:xfrm>
            <a:off x="336000" y="549000"/>
            <a:ext cx="29717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http://azureml.com</a:t>
            </a:r>
            <a:endParaRPr lang="ru-R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8908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556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666548" y="-1"/>
            <a:ext cx="11278709" cy="7300687"/>
          </a:xfrm>
          <a:prstGeom prst="rect">
            <a:avLst/>
          </a:prstGeom>
        </p:spPr>
      </p:pic>
    </p:spTree>
    <p:extLst>
      <p:ext uri="{BB962C8B-B14F-4D97-AF65-F5344CB8AC3E}">
        <p14:creationId xmlns:p14="http://schemas.microsoft.com/office/powerpoint/2010/main" val="1959605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Рисунок 1" descr="Warning signs are often an exclamation point enclosed within a ...">
            <a:extLst>
              <a:ext uri="{FF2B5EF4-FFF2-40B4-BE49-F238E27FC236}">
                <a16:creationId xmlns:a16="http://schemas.microsoft.com/office/drawing/2014/main" id="{521CE3F1-4836-4F3B-9DA8-F3682E529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53" y="307731"/>
            <a:ext cx="4556891" cy="3997637"/>
          </a:xfrm>
          <a:prstGeom prst="rect">
            <a:avLst/>
          </a:prstGeom>
        </p:spPr>
      </p:pic>
      <p:pic>
        <p:nvPicPr>
          <p:cNvPr id="6" name="Picture 5" descr="A picture containing green, text, blackboard&#10;&#10;Description generated with very high confidence">
            <a:extLst>
              <a:ext uri="{FF2B5EF4-FFF2-40B4-BE49-F238E27FC236}">
                <a16:creationId xmlns:a16="http://schemas.microsoft.com/office/drawing/2014/main" id="{82F982B4-C8F7-46FB-BBA6-DFF47B04AC3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16043" y="376519"/>
            <a:ext cx="5455917" cy="3860061"/>
          </a:xfrm>
          <a:prstGeom prst="rect">
            <a:avLst/>
          </a:prstGeom>
        </p:spPr>
      </p:pic>
      <p:sp>
        <p:nvSpPr>
          <p:cNvPr id="5" name="Title 4">
            <a:extLst>
              <a:ext uri="{FF2B5EF4-FFF2-40B4-BE49-F238E27FC236}">
                <a16:creationId xmlns:a16="http://schemas.microsoft.com/office/drawing/2014/main" id="{FB3AF1A6-5125-418F-BC36-FEB9056E23E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chemeClr val="bg1"/>
                </a:solidFill>
              </a:rPr>
              <a:t>WARNING!</a:t>
            </a:r>
          </a:p>
        </p:txBody>
      </p:sp>
      <p:sp>
        <p:nvSpPr>
          <p:cNvPr id="7" name="TextBox 6">
            <a:extLst>
              <a:ext uri="{FF2B5EF4-FFF2-40B4-BE49-F238E27FC236}">
                <a16:creationId xmlns:a16="http://schemas.microsoft.com/office/drawing/2014/main" id="{B66ADA69-E562-48FF-BD71-D362DA5D9F30}"/>
              </a:ext>
            </a:extLst>
          </p:cNvPr>
          <p:cNvSpPr txBox="1"/>
          <p:nvPr/>
        </p:nvSpPr>
        <p:spPr>
          <a:xfrm>
            <a:off x="9499196" y="4036525"/>
            <a:ext cx="2372764" cy="200055"/>
          </a:xfrm>
          <a:prstGeom prst="rect">
            <a:avLst/>
          </a:prstGeom>
          <a:solidFill>
            <a:srgbClr val="000000"/>
          </a:solidFill>
        </p:spPr>
        <p:txBody>
          <a:bodyPr wrap="none" rtlCol="0">
            <a:spAutoFit/>
          </a:bodyPr>
          <a:lstStyle/>
          <a:p>
            <a:pPr algn="r"/>
            <a:r>
              <a:rPr lang="ru-RU" sz="700">
                <a:solidFill>
                  <a:srgbClr val="FFFFFF"/>
                </a:solidFill>
                <a:hlinkClick r:id="rId4" tooltip="http://free-illustrations.gatag.net/2014/02/03/190000.html"/>
              </a:rPr>
              <a:t>This Photo</a:t>
            </a:r>
            <a:r>
              <a:rPr lang="ru-RU" sz="700">
                <a:solidFill>
                  <a:srgbClr val="FFFFFF"/>
                </a:solidFill>
              </a:rPr>
              <a:t> by Unknown Author is licensed under </a:t>
            </a:r>
            <a:r>
              <a:rPr lang="ru-RU" sz="700">
                <a:solidFill>
                  <a:srgbClr val="FFFFFF"/>
                </a:solidFill>
                <a:hlinkClick r:id="rId5" tooltip="https://creativecommons.org/licenses/by/3.0/"/>
              </a:rPr>
              <a:t>CC BY</a:t>
            </a:r>
            <a:endParaRPr lang="ru-RU" sz="700">
              <a:solidFill>
                <a:srgbClr val="FFFFFF"/>
              </a:solidFill>
            </a:endParaRPr>
          </a:p>
        </p:txBody>
      </p:sp>
      <p:sp>
        <p:nvSpPr>
          <p:cNvPr id="8" name="TextBox 7">
            <a:extLst>
              <a:ext uri="{FF2B5EF4-FFF2-40B4-BE49-F238E27FC236}">
                <a16:creationId xmlns:a16="http://schemas.microsoft.com/office/drawing/2014/main" id="{1A4BB42D-B673-4E26-885C-B081528FEB1F}"/>
              </a:ext>
            </a:extLst>
          </p:cNvPr>
          <p:cNvSpPr txBox="1"/>
          <p:nvPr/>
        </p:nvSpPr>
        <p:spPr>
          <a:xfrm>
            <a:off x="2856000" y="5950992"/>
            <a:ext cx="6533071" cy="400110"/>
          </a:xfrm>
          <a:prstGeom prst="rect">
            <a:avLst/>
          </a:prstGeom>
          <a:noFill/>
        </p:spPr>
        <p:txBody>
          <a:bodyPr wrap="none" rtlCol="0">
            <a:spAutoFit/>
          </a:bodyPr>
          <a:lstStyle/>
          <a:p>
            <a:r>
              <a:rPr lang="ru-RU" sz="2000" dirty="0">
                <a:solidFill>
                  <a:schemeClr val="bg1"/>
                </a:solidFill>
                <a:latin typeface="+mj-lt"/>
              </a:rPr>
              <a:t>Этот мастер-класс может взорвать вам мозг или усыпить</a:t>
            </a:r>
          </a:p>
        </p:txBody>
      </p:sp>
    </p:spTree>
    <p:extLst>
      <p:ext uri="{BB962C8B-B14F-4D97-AF65-F5344CB8AC3E}">
        <p14:creationId xmlns:p14="http://schemas.microsoft.com/office/powerpoint/2010/main" val="2703191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3944-F742-46C8-A314-85FE9D17C97C}"/>
              </a:ext>
            </a:extLst>
          </p:cNvPr>
          <p:cNvSpPr>
            <a:spLocks noGrp="1"/>
          </p:cNvSpPr>
          <p:nvPr>
            <p:ph type="title"/>
          </p:nvPr>
        </p:nvSpPr>
        <p:spPr/>
        <p:txBody>
          <a:bodyPr/>
          <a:lstStyle/>
          <a:p>
            <a:r>
              <a:rPr lang="en-US" dirty="0"/>
              <a:t>Azure Notebooks</a:t>
            </a:r>
            <a:endParaRPr lang="ru-RU" dirty="0"/>
          </a:p>
        </p:txBody>
      </p:sp>
      <p:sp>
        <p:nvSpPr>
          <p:cNvPr id="3" name="Content Placeholder 2">
            <a:extLst>
              <a:ext uri="{FF2B5EF4-FFF2-40B4-BE49-F238E27FC236}">
                <a16:creationId xmlns:a16="http://schemas.microsoft.com/office/drawing/2014/main" id="{CE300473-A099-42CC-A60E-03BABBE22F96}"/>
              </a:ext>
            </a:extLst>
          </p:cNvPr>
          <p:cNvSpPr>
            <a:spLocks noGrp="1"/>
          </p:cNvSpPr>
          <p:nvPr>
            <p:ph idx="1"/>
          </p:nvPr>
        </p:nvSpPr>
        <p:spPr>
          <a:xfrm>
            <a:off x="696000" y="1244845"/>
            <a:ext cx="10515600" cy="540000"/>
          </a:xfrm>
        </p:spPr>
        <p:txBody>
          <a:bodyPr/>
          <a:lstStyle/>
          <a:p>
            <a:r>
              <a:rPr lang="en-US" sz="3200" dirty="0">
                <a:solidFill>
                  <a:schemeClr val="tx1"/>
                </a:solidFill>
              </a:rPr>
              <a:t>http://notebooks.azure.com/sosh/libraries/neuroworkshop</a:t>
            </a:r>
            <a:endParaRPr lang="ru-RU" sz="3200" dirty="0">
              <a:solidFill>
                <a:schemeClr val="tx1"/>
              </a:solidFill>
            </a:endParaRPr>
          </a:p>
        </p:txBody>
      </p:sp>
      <p:pic>
        <p:nvPicPr>
          <p:cNvPr id="4" name="Picture 3">
            <a:extLst>
              <a:ext uri="{FF2B5EF4-FFF2-40B4-BE49-F238E27FC236}">
                <a16:creationId xmlns:a16="http://schemas.microsoft.com/office/drawing/2014/main" id="{7E1BFDD2-B665-4C8E-B2EF-D26F649700CB}"/>
              </a:ext>
            </a:extLst>
          </p:cNvPr>
          <p:cNvPicPr>
            <a:picLocks noChangeAspect="1"/>
          </p:cNvPicPr>
          <p:nvPr/>
        </p:nvPicPr>
        <p:blipFill>
          <a:blip r:embed="rId2"/>
          <a:stretch>
            <a:fillRect/>
          </a:stretch>
        </p:blipFill>
        <p:spPr>
          <a:xfrm>
            <a:off x="725012" y="1809000"/>
            <a:ext cx="10690755" cy="5049000"/>
          </a:xfrm>
          <a:prstGeom prst="rect">
            <a:avLst/>
          </a:prstGeom>
        </p:spPr>
      </p:pic>
    </p:spTree>
    <p:extLst>
      <p:ext uri="{BB962C8B-B14F-4D97-AF65-F5344CB8AC3E}">
        <p14:creationId xmlns:p14="http://schemas.microsoft.com/office/powerpoint/2010/main" val="336184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Нейронные сети</a:t>
            </a:r>
          </a:p>
        </p:txBody>
      </p:sp>
      <p:sp>
        <p:nvSpPr>
          <p:cNvPr id="5" name="Subtitle 4"/>
          <p:cNvSpPr>
            <a:spLocks noGrp="1"/>
          </p:cNvSpPr>
          <p:nvPr>
            <p:ph type="subTitle" idx="1"/>
          </p:nvPr>
        </p:nvSpPr>
        <p:spPr>
          <a:xfrm>
            <a:off x="669587" y="1089000"/>
            <a:ext cx="9720000" cy="1655762"/>
          </a:xfrm>
        </p:spPr>
        <p:txBody>
          <a:bodyPr/>
          <a:lstStyle/>
          <a:p>
            <a:r>
              <a:rPr lang="ru-RU" sz="4400" b="1" dirty="0">
                <a:latin typeface="+mn-lt"/>
              </a:rPr>
              <a:t>Эпизод </a:t>
            </a:r>
            <a:r>
              <a:rPr lang="en-US" sz="4400" b="1" dirty="0">
                <a:latin typeface="+mn-lt"/>
              </a:rPr>
              <a:t>IV</a:t>
            </a:r>
            <a:r>
              <a:rPr lang="ru-RU" sz="4400" b="1" dirty="0">
                <a:latin typeface="+mn-lt"/>
              </a:rPr>
              <a:t>:</a:t>
            </a:r>
            <a:endParaRPr lang="ru-RU" b="1" dirty="0">
              <a:latin typeface="+mn-lt"/>
            </a:endParaRPr>
          </a:p>
        </p:txBody>
      </p:sp>
    </p:spTree>
    <p:extLst>
      <p:ext uri="{BB962C8B-B14F-4D97-AF65-F5344CB8AC3E}">
        <p14:creationId xmlns:p14="http://schemas.microsoft.com/office/powerpoint/2010/main" val="349147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000" y="549000"/>
            <a:ext cx="10837800" cy="900000"/>
          </a:xfrm>
        </p:spPr>
        <p:txBody>
          <a:bodyPr>
            <a:normAutofit/>
          </a:bodyPr>
          <a:lstStyle/>
          <a:p>
            <a:r>
              <a:rPr lang="ru-RU" dirty="0"/>
              <a:t>Самое важное про нейронные сети</a:t>
            </a:r>
          </a:p>
        </p:txBody>
      </p:sp>
      <p:sp>
        <p:nvSpPr>
          <p:cNvPr id="3" name="Content Placeholder 2"/>
          <p:cNvSpPr>
            <a:spLocks noGrp="1"/>
          </p:cNvSpPr>
          <p:nvPr>
            <p:ph idx="1"/>
          </p:nvPr>
        </p:nvSpPr>
        <p:spPr>
          <a:xfrm>
            <a:off x="696000" y="1989000"/>
            <a:ext cx="10657800" cy="4320000"/>
          </a:xfrm>
        </p:spPr>
        <p:txBody>
          <a:bodyPr>
            <a:normAutofit fontScale="85000" lnSpcReduction="20000"/>
          </a:bodyPr>
          <a:lstStyle/>
          <a:p>
            <a:pPr marL="571500" indent="-571500">
              <a:buFont typeface="Arial" panose="020B0604020202020204" pitchFamily="34" charset="0"/>
              <a:buChar char="•"/>
            </a:pPr>
            <a:r>
              <a:rPr lang="ru-RU" dirty="0">
                <a:latin typeface="+mj-lt"/>
              </a:rPr>
              <a:t>В последние годы </a:t>
            </a:r>
            <a:r>
              <a:rPr lang="ru-RU" dirty="0" err="1">
                <a:latin typeface="+mj-lt"/>
              </a:rPr>
              <a:t>нейросети</a:t>
            </a:r>
            <a:r>
              <a:rPr lang="ru-RU" dirty="0">
                <a:latin typeface="+mj-lt"/>
              </a:rPr>
              <a:t> считают синонимом ИИ</a:t>
            </a:r>
          </a:p>
          <a:p>
            <a:pPr marL="571500" indent="-571500">
              <a:buFont typeface="Arial" panose="020B0604020202020204" pitchFamily="34" charset="0"/>
              <a:buChar char="•"/>
            </a:pPr>
            <a:r>
              <a:rPr lang="ru-RU" dirty="0"/>
              <a:t>Всё, что вы видели в когнитивных сервисах – нейронные сети</a:t>
            </a:r>
          </a:p>
          <a:p>
            <a:pPr marL="571500" indent="-571500">
              <a:buFont typeface="Arial" panose="020B0604020202020204" pitchFamily="34" charset="0"/>
              <a:buChar char="•"/>
            </a:pPr>
            <a:r>
              <a:rPr lang="ru-RU" dirty="0">
                <a:latin typeface="+mj-lt"/>
              </a:rPr>
              <a:t>Нейросеть – это не магия, а всего лишь способ оптимизации функций</a:t>
            </a:r>
          </a:p>
          <a:p>
            <a:pPr marL="571500" indent="-571500">
              <a:buFont typeface="Arial" panose="020B0604020202020204" pitchFamily="34" charset="0"/>
              <a:buChar char="•"/>
            </a:pPr>
            <a:r>
              <a:rPr lang="ru-RU" dirty="0">
                <a:latin typeface="+mj-lt"/>
              </a:rPr>
              <a:t>Часто работа нейросети выглядит как магия</a:t>
            </a:r>
          </a:p>
          <a:p>
            <a:pPr marL="571500" indent="-571500">
              <a:buFont typeface="Arial" panose="020B0604020202020204" pitchFamily="34" charset="0"/>
              <a:buChar char="•"/>
            </a:pPr>
            <a:r>
              <a:rPr lang="ru-RU" dirty="0">
                <a:latin typeface="+mj-lt"/>
              </a:rPr>
              <a:t>Для серьезных экспериментов нужны большие данные и вычислительные ресурсы</a:t>
            </a:r>
          </a:p>
        </p:txBody>
      </p:sp>
    </p:spTree>
    <p:extLst>
      <p:ext uri="{BB962C8B-B14F-4D97-AF65-F5344CB8AC3E}">
        <p14:creationId xmlns:p14="http://schemas.microsoft.com/office/powerpoint/2010/main" val="213623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Реализация нейронной сети</a:t>
            </a:r>
          </a:p>
        </p:txBody>
      </p:sp>
      <p:sp>
        <p:nvSpPr>
          <p:cNvPr id="3" name="Content Placeholder 2"/>
          <p:cNvSpPr>
            <a:spLocks noGrp="1"/>
          </p:cNvSpPr>
          <p:nvPr>
            <p:ph idx="1"/>
          </p:nvPr>
        </p:nvSpPr>
        <p:spPr/>
        <p:txBody>
          <a:bodyPr>
            <a:normAutofit/>
          </a:bodyPr>
          <a:lstStyle/>
          <a:p>
            <a:r>
              <a:rPr lang="ru-RU" dirty="0">
                <a:latin typeface="+mj-lt"/>
              </a:rPr>
              <a:t>Вручную</a:t>
            </a:r>
          </a:p>
          <a:p>
            <a:pPr lvl="1"/>
            <a:r>
              <a:rPr lang="ru-RU" dirty="0">
                <a:latin typeface="+mj-lt"/>
              </a:rPr>
              <a:t>Надо явно программировать алгоритм обратного распространения</a:t>
            </a:r>
          </a:p>
          <a:p>
            <a:pPr lvl="1"/>
            <a:r>
              <a:rPr lang="ru-RU" dirty="0">
                <a:latin typeface="+mj-lt"/>
              </a:rPr>
              <a:t>Для сложных сетей хорошо бы поддерживать вычисления на </a:t>
            </a:r>
            <a:r>
              <a:rPr lang="en-US" dirty="0">
                <a:latin typeface="+mj-lt"/>
              </a:rPr>
              <a:t>GPU/</a:t>
            </a:r>
            <a:r>
              <a:rPr lang="ru-RU" dirty="0">
                <a:latin typeface="+mj-lt"/>
              </a:rPr>
              <a:t>кластерах</a:t>
            </a:r>
          </a:p>
          <a:p>
            <a:r>
              <a:rPr lang="ru-RU" dirty="0">
                <a:latin typeface="+mj-lt"/>
              </a:rPr>
              <a:t>Использование фреймворков</a:t>
            </a:r>
          </a:p>
          <a:p>
            <a:pPr lvl="1"/>
            <a:r>
              <a:rPr lang="ru-RU" dirty="0">
                <a:latin typeface="+mj-lt"/>
              </a:rPr>
              <a:t>Задаётся только «прямая» формула для вычисления сети</a:t>
            </a:r>
          </a:p>
          <a:p>
            <a:pPr lvl="1"/>
            <a:r>
              <a:rPr lang="ru-RU" dirty="0">
                <a:latin typeface="+mj-lt"/>
              </a:rPr>
              <a:t>Обратное распространение и обучение производится автоматически</a:t>
            </a:r>
          </a:p>
          <a:p>
            <a:pPr lvl="1"/>
            <a:r>
              <a:rPr lang="ru-RU" dirty="0">
                <a:latin typeface="+mj-lt"/>
              </a:rPr>
              <a:t>Поддерживаются различные среды вычислений</a:t>
            </a:r>
          </a:p>
          <a:p>
            <a:r>
              <a:rPr lang="ru-RU" dirty="0">
                <a:latin typeface="+mj-lt"/>
              </a:rPr>
              <a:t>Наиболее популярные фреймворки</a:t>
            </a:r>
          </a:p>
          <a:p>
            <a:pPr lvl="1"/>
            <a:r>
              <a:rPr lang="en-US" dirty="0" err="1">
                <a:latin typeface="+mj-lt"/>
              </a:rPr>
              <a:t>TensorFlow</a:t>
            </a:r>
            <a:r>
              <a:rPr lang="en-US" dirty="0">
                <a:latin typeface="+mj-lt"/>
              </a:rPr>
              <a:t> (Google), Cognitive Toolkit / CNTK (Microsoft), Caffe, Torch, </a:t>
            </a:r>
            <a:r>
              <a:rPr lang="en-US" dirty="0" err="1">
                <a:latin typeface="+mj-lt"/>
              </a:rPr>
              <a:t>Theano</a:t>
            </a:r>
            <a:endParaRPr lang="ru-RU" dirty="0">
              <a:latin typeface="+mj-lt"/>
            </a:endParaRPr>
          </a:p>
        </p:txBody>
      </p:sp>
    </p:spTree>
    <p:extLst>
      <p:ext uri="{BB962C8B-B14F-4D97-AF65-F5344CB8AC3E}">
        <p14:creationId xmlns:p14="http://schemas.microsoft.com/office/powerpoint/2010/main" val="350347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6000" y="549000"/>
            <a:ext cx="10837800" cy="720000"/>
          </a:xfrm>
        </p:spPr>
        <p:txBody>
          <a:bodyPr>
            <a:normAutofit/>
          </a:bodyPr>
          <a:lstStyle/>
          <a:p>
            <a:r>
              <a:rPr lang="ru-RU" dirty="0"/>
              <a:t>Нейронные сети на платформе</a:t>
            </a:r>
            <a:r>
              <a:rPr lang="en-US" dirty="0"/>
              <a:t> Microsoft</a:t>
            </a:r>
            <a:endParaRPr lang="ru-RU" dirty="0"/>
          </a:p>
        </p:txBody>
      </p:sp>
      <p:sp>
        <p:nvSpPr>
          <p:cNvPr id="5" name="Content Placeholder 4"/>
          <p:cNvSpPr>
            <a:spLocks noGrp="1"/>
          </p:cNvSpPr>
          <p:nvPr>
            <p:ph idx="1"/>
          </p:nvPr>
        </p:nvSpPr>
        <p:spPr>
          <a:xfrm>
            <a:off x="6996000" y="4238143"/>
            <a:ext cx="3060000" cy="1089000"/>
          </a:xfrm>
        </p:spPr>
        <p:txBody>
          <a:bodyPr>
            <a:noAutofit/>
          </a:bodyPr>
          <a:lstStyle/>
          <a:p>
            <a:pPr marL="0" indent="0">
              <a:buNone/>
            </a:pPr>
            <a:r>
              <a:rPr lang="en-US" sz="3000" dirty="0">
                <a:latin typeface="+mj-lt"/>
              </a:rPr>
              <a:t>Azure Machine Learning Studio</a:t>
            </a:r>
          </a:p>
          <a:p>
            <a:pPr marL="0" indent="0">
              <a:buNone/>
            </a:pPr>
            <a:r>
              <a:rPr lang="ru-RU" sz="3000" dirty="0">
                <a:latin typeface="+mj-lt"/>
              </a:rPr>
              <a:t>Язык описания сетей </a:t>
            </a:r>
            <a:r>
              <a:rPr lang="en-US" sz="3000" dirty="0">
                <a:latin typeface="+mj-lt"/>
              </a:rPr>
              <a:t>Net#</a:t>
            </a:r>
            <a:endParaRPr lang="ru-RU" sz="3000" dirty="0">
              <a:latin typeface="+mj-lt"/>
            </a:endParaRPr>
          </a:p>
        </p:txBody>
      </p:sp>
      <p:sp>
        <p:nvSpPr>
          <p:cNvPr id="6" name="Content Placeholder 4"/>
          <p:cNvSpPr txBox="1">
            <a:spLocks/>
          </p:cNvSpPr>
          <p:nvPr/>
        </p:nvSpPr>
        <p:spPr>
          <a:xfrm>
            <a:off x="1956000" y="4344934"/>
            <a:ext cx="3389543" cy="1440000"/>
          </a:xfrm>
          <a:prstGeom prst="rect">
            <a:avLst/>
          </a:prstGeom>
        </p:spPr>
        <p:txBody>
          <a:bodyPr vert="horz" lIns="36000" tIns="45720" rIns="3600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latin typeface="+mj-lt"/>
              </a:rPr>
              <a:t>Cognitive Toolkit CNTK</a:t>
            </a:r>
          </a:p>
          <a:p>
            <a:pPr marL="0" indent="0">
              <a:buNone/>
            </a:pPr>
            <a:r>
              <a:rPr lang="en-US" sz="3000" dirty="0">
                <a:latin typeface="+mj-lt"/>
              </a:rPr>
              <a:t>Python vs. </a:t>
            </a:r>
            <a:r>
              <a:rPr lang="en-US" sz="3000" dirty="0" err="1">
                <a:latin typeface="+mj-lt"/>
              </a:rPr>
              <a:t>BrainScript</a:t>
            </a:r>
            <a:endParaRPr lang="ru-RU" sz="3000" dirty="0">
              <a:latin typeface="+mj-lt"/>
            </a:endParaRPr>
          </a:p>
        </p:txBody>
      </p:sp>
      <p:pic>
        <p:nvPicPr>
          <p:cNvPr id="8" name="Picture 7" descr="&lt;strong&gt;microsoft-cognitive-toolkit&lt;/strong&gt;-screenshot-youtube"/>
          <p:cNvPicPr>
            <a:picLocks noChangeAspect="1"/>
          </p:cNvPicPr>
          <p:nvPr/>
        </p:nvPicPr>
        <p:blipFill rotWithShape="1">
          <a:blip r:embed="rId2">
            <a:extLst>
              <a:ext uri="{28A0092B-C50C-407E-A947-70E740481C1C}">
                <a14:useLocalDpi xmlns:a14="http://schemas.microsoft.com/office/drawing/2010/main" val="0"/>
              </a:ext>
            </a:extLst>
          </a:blip>
          <a:srcRect l="17418" r="28278"/>
          <a:stretch/>
        </p:blipFill>
        <p:spPr>
          <a:xfrm>
            <a:off x="1956000" y="1615114"/>
            <a:ext cx="2320649" cy="2406900"/>
          </a:xfrm>
          <a:prstGeom prst="rect">
            <a:avLst/>
          </a:prstGeom>
        </p:spPr>
      </p:pic>
      <p:pic>
        <p:nvPicPr>
          <p:cNvPr id="10" name="Picture 9" descr="learning algorithm in &lt;strong&gt;azure ml&lt;/strong&gt; has few parameter settings that you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00" y="1663714"/>
            <a:ext cx="2214429" cy="2214429"/>
          </a:xfrm>
          <a:prstGeom prst="rect">
            <a:avLst/>
          </a:prstGeom>
        </p:spPr>
      </p:pic>
    </p:spTree>
    <p:extLst>
      <p:ext uri="{BB962C8B-B14F-4D97-AF65-F5344CB8AC3E}">
        <p14:creationId xmlns:p14="http://schemas.microsoft.com/office/powerpoint/2010/main" val="202491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Microsoft Cognitive Toolkit / CNTK</a:t>
            </a:r>
            <a:endParaRPr lang="ru-RU" dirty="0"/>
          </a:p>
        </p:txBody>
      </p:sp>
      <p:sp>
        <p:nvSpPr>
          <p:cNvPr id="9" name="Content Placeholder 8"/>
          <p:cNvSpPr>
            <a:spLocks noGrp="1"/>
          </p:cNvSpPr>
          <p:nvPr>
            <p:ph idx="1"/>
          </p:nvPr>
        </p:nvSpPr>
        <p:spPr>
          <a:xfrm>
            <a:off x="696000" y="1809000"/>
            <a:ext cx="10515600" cy="4351338"/>
          </a:xfrm>
        </p:spPr>
        <p:txBody>
          <a:bodyPr/>
          <a:lstStyle/>
          <a:p>
            <a:r>
              <a:rPr lang="ru-RU" sz="3600" dirty="0">
                <a:latin typeface="+mj-lt"/>
              </a:rPr>
              <a:t>Инструментарий для обучения и использования нейронных сетей, в </a:t>
            </a:r>
            <a:r>
              <a:rPr lang="ru-RU" sz="3600" dirty="0" err="1">
                <a:latin typeface="+mj-lt"/>
              </a:rPr>
              <a:t>т.ч</a:t>
            </a:r>
            <a:r>
              <a:rPr lang="ru-RU" sz="3600" dirty="0">
                <a:latin typeface="+mj-lt"/>
              </a:rPr>
              <a:t>. глубокого обучения</a:t>
            </a:r>
          </a:p>
          <a:p>
            <a:r>
              <a:rPr lang="ru-RU" sz="3600" dirty="0">
                <a:latin typeface="+mj-lt"/>
              </a:rPr>
              <a:t>Может использовать</a:t>
            </a:r>
          </a:p>
          <a:p>
            <a:pPr lvl="1"/>
            <a:r>
              <a:rPr lang="en-US" sz="1800" dirty="0">
                <a:latin typeface="+mj-lt"/>
              </a:rPr>
              <a:t>CPU, GPU</a:t>
            </a:r>
            <a:endParaRPr lang="ru-RU" sz="1800" dirty="0">
              <a:latin typeface="+mj-lt"/>
            </a:endParaRPr>
          </a:p>
          <a:p>
            <a:pPr lvl="1"/>
            <a:r>
              <a:rPr lang="ru-RU" sz="1800" dirty="0">
                <a:latin typeface="+mj-lt"/>
              </a:rPr>
              <a:t>Несколько </a:t>
            </a:r>
            <a:r>
              <a:rPr lang="en-US" sz="1800" dirty="0">
                <a:latin typeface="+mj-lt"/>
              </a:rPr>
              <a:t>CPU</a:t>
            </a:r>
          </a:p>
          <a:p>
            <a:pPr lvl="1"/>
            <a:r>
              <a:rPr lang="ru-RU" sz="1800" dirty="0">
                <a:latin typeface="+mj-lt"/>
              </a:rPr>
              <a:t>Несколько</a:t>
            </a:r>
            <a:r>
              <a:rPr lang="en-US" sz="1800" dirty="0">
                <a:latin typeface="+mj-lt"/>
              </a:rPr>
              <a:t> GPU </a:t>
            </a:r>
            <a:r>
              <a:rPr lang="ru-RU" sz="1800" dirty="0">
                <a:latin typeface="+mj-lt"/>
              </a:rPr>
              <a:t>на одном компьютере</a:t>
            </a:r>
          </a:p>
          <a:p>
            <a:pPr lvl="1"/>
            <a:r>
              <a:rPr lang="ru-RU" sz="1800" dirty="0">
                <a:latin typeface="+mj-lt"/>
              </a:rPr>
              <a:t>Несколько </a:t>
            </a:r>
            <a:r>
              <a:rPr lang="en-US" sz="1800" dirty="0">
                <a:latin typeface="+mj-lt"/>
              </a:rPr>
              <a:t>GPU </a:t>
            </a:r>
            <a:r>
              <a:rPr lang="ru-RU" sz="1800" dirty="0">
                <a:latin typeface="+mj-lt"/>
              </a:rPr>
              <a:t>на нескольких компьютерах</a:t>
            </a:r>
          </a:p>
          <a:p>
            <a:r>
              <a:rPr lang="en-US" sz="3600" dirty="0">
                <a:latin typeface="+mj-lt"/>
              </a:rPr>
              <a:t>http://cntk.ai, http://github.com/microsoft/cntk</a:t>
            </a:r>
          </a:p>
        </p:txBody>
      </p:sp>
    </p:spTree>
    <p:extLst>
      <p:ext uri="{BB962C8B-B14F-4D97-AF65-F5344CB8AC3E}">
        <p14:creationId xmlns:p14="http://schemas.microsoft.com/office/powerpoint/2010/main" val="140646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Microsoft Cognitive Toolkit CNTK</a:t>
            </a:r>
            <a:endParaRPr lang="ru-RU" dirty="0"/>
          </a:p>
        </p:txBody>
      </p:sp>
      <p:sp>
        <p:nvSpPr>
          <p:cNvPr id="6" name="Content Placeholder 4"/>
          <p:cNvSpPr txBox="1">
            <a:spLocks/>
          </p:cNvSpPr>
          <p:nvPr/>
        </p:nvSpPr>
        <p:spPr>
          <a:xfrm>
            <a:off x="4324802" y="1449001"/>
            <a:ext cx="6811198" cy="2340000"/>
          </a:xfrm>
          <a:prstGeom prst="rect">
            <a:avLst/>
          </a:prstGeom>
        </p:spPr>
        <p:txBody>
          <a:bodyPr vert="horz" lIns="36000" tIns="45720" rIns="3600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ru-RU" sz="2400" dirty="0">
                <a:solidFill>
                  <a:schemeClr val="tx1"/>
                </a:solidFill>
                <a:latin typeface="+mj-lt"/>
              </a:rPr>
              <a:t>Утилита для тренировки сетей </a:t>
            </a:r>
            <a:r>
              <a:rPr lang="en-US" sz="2400" b="1" dirty="0">
                <a:solidFill>
                  <a:schemeClr val="tx1"/>
                </a:solidFill>
              </a:rPr>
              <a:t>cntk.exe</a:t>
            </a:r>
          </a:p>
          <a:p>
            <a:pPr>
              <a:spcBef>
                <a:spcPts val="600"/>
              </a:spcBef>
            </a:pPr>
            <a:r>
              <a:rPr lang="ru-RU" sz="2400" dirty="0">
                <a:solidFill>
                  <a:schemeClr val="tx1"/>
                </a:solidFill>
                <a:latin typeface="+mj-lt"/>
              </a:rPr>
              <a:t>Библиотека для использования (</a:t>
            </a:r>
            <a:r>
              <a:rPr lang="en-US" sz="2400" dirty="0">
                <a:solidFill>
                  <a:schemeClr val="tx1"/>
                </a:solidFill>
                <a:latin typeface="+mj-lt"/>
              </a:rPr>
              <a:t>C#, C++)</a:t>
            </a:r>
            <a:endParaRPr lang="ru-RU" sz="2400" dirty="0">
              <a:solidFill>
                <a:schemeClr val="tx1"/>
              </a:solidFill>
              <a:latin typeface="+mj-lt"/>
            </a:endParaRPr>
          </a:p>
          <a:p>
            <a:pPr>
              <a:spcBef>
                <a:spcPts val="600"/>
              </a:spcBef>
            </a:pPr>
            <a:r>
              <a:rPr lang="ru-RU" sz="2400" dirty="0">
                <a:solidFill>
                  <a:schemeClr val="tx1"/>
                </a:solidFill>
                <a:latin typeface="+mj-lt"/>
              </a:rPr>
              <a:t>Язык описания сетей </a:t>
            </a:r>
            <a:r>
              <a:rPr lang="en-US" sz="2400" dirty="0" err="1">
                <a:solidFill>
                  <a:schemeClr val="tx1"/>
                </a:solidFill>
                <a:latin typeface="+mj-lt"/>
              </a:rPr>
              <a:t>BrainScript</a:t>
            </a:r>
            <a:endParaRPr lang="en-US" sz="2400" dirty="0">
              <a:solidFill>
                <a:schemeClr val="tx1"/>
              </a:solidFill>
              <a:latin typeface="+mj-lt"/>
            </a:endParaRPr>
          </a:p>
          <a:p>
            <a:pPr>
              <a:spcBef>
                <a:spcPts val="600"/>
              </a:spcBef>
            </a:pPr>
            <a:r>
              <a:rPr lang="ru-RU" sz="2400" dirty="0">
                <a:solidFill>
                  <a:schemeClr val="tx1"/>
                </a:solidFill>
                <a:latin typeface="+mj-lt"/>
              </a:rPr>
              <a:t>Надо устанавливать </a:t>
            </a:r>
            <a:r>
              <a:rPr lang="en-US" sz="2400" dirty="0">
                <a:solidFill>
                  <a:schemeClr val="tx1"/>
                </a:solidFill>
                <a:latin typeface="+mj-lt"/>
              </a:rPr>
              <a:t>CNTK </a:t>
            </a:r>
            <a:r>
              <a:rPr lang="ru-RU" sz="2400" dirty="0">
                <a:solidFill>
                  <a:schemeClr val="tx1"/>
                </a:solidFill>
                <a:latin typeface="+mj-lt"/>
              </a:rPr>
              <a:t>на ПК</a:t>
            </a:r>
            <a:r>
              <a:rPr lang="en-US" sz="2400" dirty="0">
                <a:solidFill>
                  <a:schemeClr val="tx1"/>
                </a:solidFill>
                <a:latin typeface="+mj-lt"/>
              </a:rPr>
              <a:t> </a:t>
            </a:r>
            <a:r>
              <a:rPr lang="ru-RU" sz="2400" dirty="0">
                <a:solidFill>
                  <a:schemeClr val="tx1"/>
                </a:solidFill>
                <a:latin typeface="+mj-lt"/>
              </a:rPr>
              <a:t>(с </a:t>
            </a:r>
            <a:r>
              <a:rPr lang="en-US" sz="2400" dirty="0">
                <a:solidFill>
                  <a:schemeClr val="tx1"/>
                </a:solidFill>
                <a:latin typeface="+mj-lt"/>
              </a:rPr>
              <a:t>GPU </a:t>
            </a:r>
            <a:r>
              <a:rPr lang="ru-RU" sz="2400" dirty="0">
                <a:solidFill>
                  <a:schemeClr val="tx1"/>
                </a:solidFill>
                <a:latin typeface="+mj-lt"/>
              </a:rPr>
              <a:t>или без)</a:t>
            </a:r>
            <a:endParaRPr lang="en-US" sz="2400" dirty="0">
              <a:solidFill>
                <a:schemeClr val="tx1"/>
              </a:solidFill>
              <a:latin typeface="+mj-lt"/>
            </a:endParaRPr>
          </a:p>
          <a:p>
            <a:pPr>
              <a:spcBef>
                <a:spcPts val="600"/>
              </a:spcBef>
            </a:pPr>
            <a:r>
              <a:rPr lang="ru-RU" sz="2400" dirty="0">
                <a:solidFill>
                  <a:schemeClr val="tx1"/>
                </a:solidFill>
                <a:latin typeface="+mj-lt"/>
              </a:rPr>
              <a:t>Спец. входной формат для данных</a:t>
            </a:r>
          </a:p>
        </p:txBody>
      </p:sp>
      <p:pic>
        <p:nvPicPr>
          <p:cNvPr id="2" name="Picture 1"/>
          <p:cNvPicPr>
            <a:picLocks noChangeAspect="1"/>
          </p:cNvPicPr>
          <p:nvPr/>
        </p:nvPicPr>
        <p:blipFill>
          <a:blip r:embed="rId2"/>
          <a:stretch>
            <a:fillRect/>
          </a:stretch>
        </p:blipFill>
        <p:spPr>
          <a:xfrm>
            <a:off x="696000" y="1417658"/>
            <a:ext cx="3240000" cy="2365964"/>
          </a:xfrm>
          <a:prstGeom prst="rect">
            <a:avLst/>
          </a:prstGeom>
        </p:spPr>
      </p:pic>
      <p:pic>
        <p:nvPicPr>
          <p:cNvPr id="8" name="Picture 7"/>
          <p:cNvPicPr>
            <a:picLocks noChangeAspect="1"/>
          </p:cNvPicPr>
          <p:nvPr/>
        </p:nvPicPr>
        <p:blipFill>
          <a:blip r:embed="rId3"/>
          <a:stretch>
            <a:fillRect/>
          </a:stretch>
        </p:blipFill>
        <p:spPr>
          <a:xfrm>
            <a:off x="7071599" y="3969002"/>
            <a:ext cx="3978740" cy="2631917"/>
          </a:xfrm>
          <a:prstGeom prst="rect">
            <a:avLst/>
          </a:prstGeom>
        </p:spPr>
      </p:pic>
      <p:sp>
        <p:nvSpPr>
          <p:cNvPr id="11" name="Content Placeholder 4"/>
          <p:cNvSpPr txBox="1">
            <a:spLocks/>
          </p:cNvSpPr>
          <p:nvPr/>
        </p:nvSpPr>
        <p:spPr>
          <a:xfrm>
            <a:off x="800401" y="4149000"/>
            <a:ext cx="6271198" cy="2402976"/>
          </a:xfrm>
          <a:prstGeom prst="rect">
            <a:avLst/>
          </a:prstGeom>
        </p:spPr>
        <p:txBody>
          <a:bodyPr vert="horz" lIns="36000" tIns="45720" rIns="3600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400" dirty="0">
                <a:solidFill>
                  <a:schemeClr val="tx1"/>
                </a:solidFill>
                <a:latin typeface="+mj-lt"/>
              </a:rPr>
              <a:t>Интерфейс с </a:t>
            </a:r>
            <a:r>
              <a:rPr lang="en-US" sz="2400" dirty="0">
                <a:solidFill>
                  <a:schemeClr val="tx1"/>
                </a:solidFill>
                <a:latin typeface="+mj-lt"/>
              </a:rPr>
              <a:t>Python </a:t>
            </a:r>
            <a:r>
              <a:rPr lang="ru-RU" sz="2400" dirty="0">
                <a:solidFill>
                  <a:schemeClr val="tx1"/>
                </a:solidFill>
                <a:latin typeface="+mj-lt"/>
              </a:rPr>
              <a:t>для обучения и использования сетей</a:t>
            </a:r>
          </a:p>
          <a:p>
            <a:r>
              <a:rPr lang="ru-RU" sz="2400" dirty="0">
                <a:solidFill>
                  <a:schemeClr val="tx1"/>
                </a:solidFill>
                <a:latin typeface="+mj-lt"/>
              </a:rPr>
              <a:t>Конфигурация сети описывается программой на </a:t>
            </a:r>
            <a:r>
              <a:rPr lang="en-US" sz="2400" dirty="0">
                <a:solidFill>
                  <a:schemeClr val="tx1"/>
                </a:solidFill>
                <a:latin typeface="+mj-lt"/>
              </a:rPr>
              <a:t>Python</a:t>
            </a:r>
          </a:p>
          <a:p>
            <a:r>
              <a:rPr lang="ru-RU" sz="2400" dirty="0">
                <a:solidFill>
                  <a:schemeClr val="tx1"/>
                </a:solidFill>
                <a:latin typeface="+mj-lt"/>
              </a:rPr>
              <a:t>Можно использовать </a:t>
            </a:r>
            <a:r>
              <a:rPr lang="en-US" sz="2400" dirty="0">
                <a:solidFill>
                  <a:schemeClr val="tx1"/>
                </a:solidFill>
                <a:latin typeface="+mj-lt"/>
              </a:rPr>
              <a:t>Azure Notebook </a:t>
            </a:r>
            <a:r>
              <a:rPr lang="ru-RU" sz="2400" dirty="0">
                <a:solidFill>
                  <a:schemeClr val="tx1"/>
                </a:solidFill>
                <a:latin typeface="+mj-lt"/>
              </a:rPr>
              <a:t>или </a:t>
            </a:r>
            <a:r>
              <a:rPr lang="en-US" sz="2400" dirty="0" err="1">
                <a:solidFill>
                  <a:schemeClr val="tx1"/>
                </a:solidFill>
                <a:latin typeface="+mj-lt"/>
              </a:rPr>
              <a:t>Jupyter</a:t>
            </a:r>
            <a:r>
              <a:rPr lang="en-US" sz="2400" dirty="0">
                <a:solidFill>
                  <a:schemeClr val="tx1"/>
                </a:solidFill>
                <a:latin typeface="+mj-lt"/>
              </a:rPr>
              <a:t> Notebook </a:t>
            </a:r>
            <a:r>
              <a:rPr lang="ru-RU" sz="2400" dirty="0">
                <a:solidFill>
                  <a:schemeClr val="tx1"/>
                </a:solidFill>
                <a:latin typeface="+mj-lt"/>
              </a:rPr>
              <a:t>на машине с </a:t>
            </a:r>
            <a:r>
              <a:rPr lang="en-US" sz="2400" dirty="0">
                <a:solidFill>
                  <a:schemeClr val="tx1"/>
                </a:solidFill>
                <a:latin typeface="+mj-lt"/>
              </a:rPr>
              <a:t>GPU</a:t>
            </a:r>
          </a:p>
        </p:txBody>
      </p:sp>
    </p:spTree>
    <p:extLst>
      <p:ext uri="{BB962C8B-B14F-4D97-AF65-F5344CB8AC3E}">
        <p14:creationId xmlns:p14="http://schemas.microsoft.com/office/powerpoint/2010/main" val="398900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175E-F010-4BD4-8427-5FEFE7060C66}"/>
              </a:ext>
            </a:extLst>
          </p:cNvPr>
          <p:cNvSpPr>
            <a:spLocks noGrp="1"/>
          </p:cNvSpPr>
          <p:nvPr>
            <p:ph type="title"/>
          </p:nvPr>
        </p:nvSpPr>
        <p:spPr/>
        <p:txBody>
          <a:bodyPr/>
          <a:lstStyle/>
          <a:p>
            <a:r>
              <a:rPr lang="ru-RU" dirty="0"/>
              <a:t>Как обучать нейросети</a:t>
            </a:r>
          </a:p>
        </p:txBody>
      </p:sp>
      <p:sp>
        <p:nvSpPr>
          <p:cNvPr id="7" name="Content Placeholder 6">
            <a:extLst>
              <a:ext uri="{FF2B5EF4-FFF2-40B4-BE49-F238E27FC236}">
                <a16:creationId xmlns:a16="http://schemas.microsoft.com/office/drawing/2014/main" id="{36B2ACF5-8CCA-474C-8A80-094D72717FC7}"/>
              </a:ext>
            </a:extLst>
          </p:cNvPr>
          <p:cNvSpPr>
            <a:spLocks noGrp="1"/>
          </p:cNvSpPr>
          <p:nvPr>
            <p:ph idx="1"/>
          </p:nvPr>
        </p:nvSpPr>
        <p:spPr>
          <a:xfrm>
            <a:off x="696000" y="1449000"/>
            <a:ext cx="5760000" cy="4351338"/>
          </a:xfrm>
        </p:spPr>
        <p:txBody>
          <a:bodyPr/>
          <a:lstStyle/>
          <a:p>
            <a:r>
              <a:rPr lang="en-US" dirty="0">
                <a:solidFill>
                  <a:schemeClr val="tx1"/>
                </a:solidFill>
              </a:rPr>
              <a:t>VM </a:t>
            </a:r>
            <a:r>
              <a:rPr lang="ru-RU" dirty="0">
                <a:solidFill>
                  <a:schemeClr val="tx1"/>
                </a:solidFill>
              </a:rPr>
              <a:t>с </a:t>
            </a:r>
            <a:r>
              <a:rPr lang="en-US" dirty="0">
                <a:solidFill>
                  <a:schemeClr val="tx1"/>
                </a:solidFill>
              </a:rPr>
              <a:t>GPU </a:t>
            </a:r>
            <a:r>
              <a:rPr lang="ru-RU" dirty="0">
                <a:solidFill>
                  <a:schemeClr val="tx1"/>
                </a:solidFill>
              </a:rPr>
              <a:t>в </a:t>
            </a:r>
            <a:r>
              <a:rPr lang="en-US" dirty="0">
                <a:solidFill>
                  <a:schemeClr val="tx1"/>
                </a:solidFill>
              </a:rPr>
              <a:t>Azure</a:t>
            </a:r>
          </a:p>
          <a:p>
            <a:pPr marL="571500" indent="-571500">
              <a:buFont typeface="Arial" panose="020B0604020202020204" pitchFamily="34" charset="0"/>
              <a:buChar char="•"/>
            </a:pPr>
            <a:r>
              <a:rPr lang="en-US" sz="3200" dirty="0">
                <a:solidFill>
                  <a:schemeClr val="tx1"/>
                </a:solidFill>
              </a:rPr>
              <a:t>N-Series VM</a:t>
            </a:r>
          </a:p>
          <a:p>
            <a:pPr marL="987425" lvl="1" indent="-342900">
              <a:buFont typeface="Arial" panose="020B0604020202020204" pitchFamily="34" charset="0"/>
              <a:buChar char="•"/>
            </a:pPr>
            <a:r>
              <a:rPr lang="en-US" dirty="0"/>
              <a:t>NC – </a:t>
            </a:r>
            <a:r>
              <a:rPr lang="ru-RU" dirty="0"/>
              <a:t>специально для вычислений (дефицит!)</a:t>
            </a:r>
          </a:p>
          <a:p>
            <a:pPr marL="987425" lvl="1" indent="-342900">
              <a:buFont typeface="Arial" panose="020B0604020202020204" pitchFamily="34" charset="0"/>
              <a:buChar char="•"/>
            </a:pPr>
            <a:r>
              <a:rPr lang="en-US" dirty="0"/>
              <a:t>NV – </a:t>
            </a:r>
            <a:r>
              <a:rPr lang="ru-RU" dirty="0"/>
              <a:t>для визуализации</a:t>
            </a:r>
            <a:r>
              <a:rPr lang="en-US" dirty="0"/>
              <a:t> </a:t>
            </a:r>
            <a:endParaRPr lang="ru-RU" dirty="0"/>
          </a:p>
          <a:p>
            <a:pPr marL="342900" indent="-342900">
              <a:buFont typeface="Arial" panose="020B0604020202020204" pitchFamily="34" charset="0"/>
              <a:buChar char="•"/>
            </a:pPr>
            <a:r>
              <a:rPr lang="ru-RU" sz="3200" dirty="0">
                <a:solidFill>
                  <a:schemeClr val="tx1"/>
                </a:solidFill>
              </a:rPr>
              <a:t>Готовые конфигурации</a:t>
            </a:r>
          </a:p>
          <a:p>
            <a:pPr marL="1074738" lvl="1" indent="-342900">
              <a:buFont typeface="Arial" panose="020B0604020202020204" pitchFamily="34" charset="0"/>
              <a:buChar char="•"/>
            </a:pPr>
            <a:r>
              <a:rPr lang="en-US" dirty="0"/>
              <a:t>Data Science Virtual Machine</a:t>
            </a:r>
          </a:p>
          <a:p>
            <a:pPr marL="1074738" lvl="2" indent="-342900">
              <a:buFont typeface="Arial" panose="020B0604020202020204" pitchFamily="34" charset="0"/>
              <a:buChar char="•"/>
            </a:pPr>
            <a:r>
              <a:rPr lang="en-US" dirty="0"/>
              <a:t>Windows 2016</a:t>
            </a:r>
            <a:r>
              <a:rPr lang="ru-RU" dirty="0"/>
              <a:t>, </a:t>
            </a:r>
            <a:r>
              <a:rPr lang="en-US" dirty="0"/>
              <a:t>Linux</a:t>
            </a:r>
          </a:p>
          <a:p>
            <a:pPr marL="1074738" lvl="1" indent="-342900">
              <a:buFont typeface="Arial" panose="020B0604020202020204" pitchFamily="34" charset="0"/>
              <a:buChar char="•"/>
            </a:pPr>
            <a:r>
              <a:rPr lang="en-US" dirty="0"/>
              <a:t>Deep Learning Toolkit for DSVM</a:t>
            </a:r>
            <a:endParaRPr lang="ru-RU" dirty="0"/>
          </a:p>
          <a:p>
            <a:pPr marL="355600" lvl="1" indent="-355600">
              <a:buFont typeface="Arial" panose="020B0604020202020204" pitchFamily="34" charset="0"/>
              <a:buChar char="•"/>
            </a:pPr>
            <a:r>
              <a:rPr lang="ru-RU" sz="3200" dirty="0">
                <a:latin typeface="+mj-lt"/>
              </a:rPr>
              <a:t>Доступность в дата-центрах</a:t>
            </a:r>
          </a:p>
          <a:p>
            <a:pPr marL="987425" lvl="2" indent="-355600">
              <a:buFont typeface="Arial" panose="020B0604020202020204" pitchFamily="34" charset="0"/>
              <a:buChar char="•"/>
            </a:pPr>
            <a:r>
              <a:rPr lang="en-US" dirty="0"/>
              <a:t>https://azure.microsoft.com/en-us/pricing/details/virtual-machines/</a:t>
            </a:r>
            <a:endParaRPr lang="ru-RU" dirty="0"/>
          </a:p>
          <a:p>
            <a:pPr marL="731838" lvl="1"/>
            <a:endParaRPr lang="ru-RU" dirty="0"/>
          </a:p>
        </p:txBody>
      </p:sp>
      <p:sp>
        <p:nvSpPr>
          <p:cNvPr id="8" name="Content Placeholder 6">
            <a:extLst>
              <a:ext uri="{FF2B5EF4-FFF2-40B4-BE49-F238E27FC236}">
                <a16:creationId xmlns:a16="http://schemas.microsoft.com/office/drawing/2014/main" id="{69BF4B16-DE6A-4DA9-8760-9A9842B4E189}"/>
              </a:ext>
            </a:extLst>
          </p:cNvPr>
          <p:cNvSpPr txBox="1">
            <a:spLocks/>
          </p:cNvSpPr>
          <p:nvPr/>
        </p:nvSpPr>
        <p:spPr>
          <a:xfrm>
            <a:off x="6636000" y="1449000"/>
            <a:ext cx="5040000" cy="4351338"/>
          </a:xfrm>
          <a:prstGeom prst="rect">
            <a:avLst/>
          </a:prstGeom>
        </p:spPr>
        <p:txBody>
          <a:bodyPr lIns="0"/>
          <a:lstStyle>
            <a:lvl1pPr marL="0" indent="0" algn="l" defTabSz="914400" rtl="0" eaLnBrk="1" latinLnBrk="0" hangingPunct="1">
              <a:lnSpc>
                <a:spcPct val="90000"/>
              </a:lnSpc>
              <a:spcBef>
                <a:spcPts val="1800"/>
              </a:spcBef>
              <a:buFont typeface="Arial" panose="020B0604020202020204" pitchFamily="34" charset="0"/>
              <a:buNone/>
              <a:defRPr sz="4000" kern="1200">
                <a:solidFill>
                  <a:srgbClr val="5E7974"/>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358775" indent="-179388" algn="l" defTabSz="914400" rtl="0" eaLnBrk="1" latinLnBrk="0" hangingPunct="1">
              <a:lnSpc>
                <a:spcPct val="90000"/>
              </a:lnSpc>
              <a:spcBef>
                <a:spcPts val="500"/>
              </a:spcBef>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solidFill>
                  <a:schemeClr val="tx1"/>
                </a:solidFill>
              </a:rPr>
              <a:t>Выделенный ПК</a:t>
            </a:r>
            <a:endParaRPr lang="en-US" dirty="0">
              <a:solidFill>
                <a:schemeClr val="tx1"/>
              </a:solidFill>
            </a:endParaRPr>
          </a:p>
          <a:p>
            <a:pPr marL="571500" indent="-571500">
              <a:buFont typeface="Arial" panose="020B0604020202020204" pitchFamily="34" charset="0"/>
              <a:buChar char="•"/>
            </a:pPr>
            <a:r>
              <a:rPr lang="en-US" sz="3200" dirty="0">
                <a:solidFill>
                  <a:schemeClr val="tx1"/>
                </a:solidFill>
              </a:rPr>
              <a:t>Nvidia GPU</a:t>
            </a:r>
          </a:p>
          <a:p>
            <a:pPr marL="987425" lvl="1" indent="-342900">
              <a:buFont typeface="Arial" panose="020B0604020202020204" pitchFamily="34" charset="0"/>
              <a:buChar char="•"/>
            </a:pPr>
            <a:r>
              <a:rPr lang="en-US" dirty="0"/>
              <a:t>GTX 1070</a:t>
            </a:r>
          </a:p>
          <a:p>
            <a:pPr marL="987425" lvl="1" indent="-342900">
              <a:buFont typeface="Arial" panose="020B0604020202020204" pitchFamily="34" charset="0"/>
              <a:buChar char="•"/>
            </a:pPr>
            <a:r>
              <a:rPr lang="en-US" dirty="0"/>
              <a:t>GTX 1080 (</a:t>
            </a:r>
            <a:r>
              <a:rPr lang="en-US" dirty="0" err="1"/>
              <a:t>Ti</a:t>
            </a:r>
            <a:r>
              <a:rPr lang="en-US" dirty="0"/>
              <a:t>)</a:t>
            </a:r>
          </a:p>
          <a:p>
            <a:pPr marL="987425" lvl="1" indent="-342900">
              <a:buFont typeface="Arial" panose="020B0604020202020204" pitchFamily="34" charset="0"/>
              <a:buChar char="•"/>
            </a:pPr>
            <a:r>
              <a:rPr lang="en-US" dirty="0"/>
              <a:t>Titan X</a:t>
            </a:r>
            <a:endParaRPr lang="ru-RU" dirty="0"/>
          </a:p>
          <a:p>
            <a:pPr marL="342900" indent="-342900">
              <a:buFont typeface="Arial" panose="020B0604020202020204" pitchFamily="34" charset="0"/>
              <a:buChar char="•"/>
            </a:pPr>
            <a:r>
              <a:rPr lang="en-US" sz="3200" dirty="0">
                <a:solidFill>
                  <a:schemeClr val="tx1"/>
                </a:solidFill>
              </a:rPr>
              <a:t>http://bit.ly/deeplearnbox</a:t>
            </a:r>
            <a:endParaRPr lang="ru-RU" sz="3200" dirty="0">
              <a:solidFill>
                <a:schemeClr val="tx1"/>
              </a:solidFill>
            </a:endParaRPr>
          </a:p>
        </p:txBody>
      </p:sp>
    </p:spTree>
    <p:extLst>
      <p:ext uri="{BB962C8B-B14F-4D97-AF65-F5344CB8AC3E}">
        <p14:creationId xmlns:p14="http://schemas.microsoft.com/office/powerpoint/2010/main" val="1776366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65504" y="401016"/>
            <a:ext cx="10130496" cy="1620000"/>
          </a:xfrm>
        </p:spPr>
        <p:txBody>
          <a:bodyPr>
            <a:normAutofit/>
          </a:bodyPr>
          <a:lstStyle/>
          <a:p>
            <a:r>
              <a:rPr lang="ru-RU" sz="4000" dirty="0"/>
              <a:t>Искусственный интеллект стремительно развивается и теперь доступен всем</a:t>
            </a:r>
            <a:endParaRPr lang="en-US" sz="4000" dirty="0"/>
          </a:p>
        </p:txBody>
      </p:sp>
      <p:sp>
        <p:nvSpPr>
          <p:cNvPr id="3" name="Заголовок 1"/>
          <p:cNvSpPr txBox="1">
            <a:spLocks/>
          </p:cNvSpPr>
          <p:nvPr/>
        </p:nvSpPr>
        <p:spPr>
          <a:xfrm>
            <a:off x="1365504" y="2187037"/>
            <a:ext cx="9050496" cy="198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4000" dirty="0"/>
              <a:t>ИИ на платформе </a:t>
            </a:r>
            <a:r>
              <a:rPr lang="en-US" sz="4000" dirty="0"/>
              <a:t>Microsoft</a:t>
            </a:r>
            <a:r>
              <a:rPr lang="ru-RU" sz="4000" dirty="0"/>
              <a:t> – это </a:t>
            </a:r>
            <a:r>
              <a:rPr lang="en-US" sz="4000" dirty="0"/>
              <a:t>Bot Framework, Cognitive Services, Azure ML, Cognitive Toolkit. </a:t>
            </a:r>
            <a:r>
              <a:rPr lang="ru-RU" sz="4000" dirty="0"/>
              <a:t>И всё это в облаке!</a:t>
            </a:r>
            <a:endParaRPr lang="en-US" sz="4000" dirty="0"/>
          </a:p>
        </p:txBody>
      </p:sp>
      <p:sp>
        <p:nvSpPr>
          <p:cNvPr id="4" name="Заголовок 1"/>
          <p:cNvSpPr txBox="1">
            <a:spLocks/>
          </p:cNvSpPr>
          <p:nvPr/>
        </p:nvSpPr>
        <p:spPr>
          <a:xfrm>
            <a:off x="1365504" y="4509000"/>
            <a:ext cx="9950496" cy="1565242"/>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4000" dirty="0"/>
              <a:t>Мы будем подробно говорить про </a:t>
            </a:r>
            <a:r>
              <a:rPr lang="en-US" sz="4000" dirty="0"/>
              <a:t>Cognitive Toolkit </a:t>
            </a:r>
            <a:r>
              <a:rPr lang="ru-RU" sz="4000" dirty="0"/>
              <a:t>и другие фреймворки в облаке</a:t>
            </a:r>
            <a:endParaRPr lang="en-US" sz="4000" dirty="0"/>
          </a:p>
        </p:txBody>
      </p:sp>
      <p:sp>
        <p:nvSpPr>
          <p:cNvPr id="5" name="Заголовок 1"/>
          <p:cNvSpPr txBox="1">
            <a:spLocks/>
          </p:cNvSpPr>
          <p:nvPr/>
        </p:nvSpPr>
        <p:spPr>
          <a:xfrm>
            <a:off x="336000" y="240816"/>
            <a:ext cx="900000"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8800" b="1" dirty="0">
                <a:latin typeface="+mn-lt"/>
              </a:rPr>
              <a:t>1</a:t>
            </a:r>
          </a:p>
        </p:txBody>
      </p:sp>
      <p:sp>
        <p:nvSpPr>
          <p:cNvPr id="6" name="Заголовок 1"/>
          <p:cNvSpPr txBox="1">
            <a:spLocks/>
          </p:cNvSpPr>
          <p:nvPr/>
        </p:nvSpPr>
        <p:spPr>
          <a:xfrm>
            <a:off x="336000" y="2109413"/>
            <a:ext cx="900000"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8800" b="1" dirty="0">
                <a:latin typeface="+mn-lt"/>
              </a:rPr>
              <a:t>2</a:t>
            </a:r>
          </a:p>
        </p:txBody>
      </p:sp>
      <p:sp>
        <p:nvSpPr>
          <p:cNvPr id="7" name="Заголовок 1"/>
          <p:cNvSpPr txBox="1">
            <a:spLocks/>
          </p:cNvSpPr>
          <p:nvPr/>
        </p:nvSpPr>
        <p:spPr>
          <a:xfrm>
            <a:off x="336000" y="4454242"/>
            <a:ext cx="900000"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8800" b="1" dirty="0">
                <a:latin typeface="+mn-lt"/>
              </a:rPr>
              <a:t>3</a:t>
            </a:r>
          </a:p>
        </p:txBody>
      </p:sp>
    </p:spTree>
    <p:extLst>
      <p:ext uri="{BB962C8B-B14F-4D97-AF65-F5344CB8AC3E}">
        <p14:creationId xmlns:p14="http://schemas.microsoft.com/office/powerpoint/2010/main" val="3673306337"/>
      </p:ext>
    </p:extLst>
  </p:cSld>
  <p:clrMapOvr>
    <a:masterClrMapping/>
  </p:clrMapOvr>
  <mc:AlternateContent xmlns:mc="http://schemas.openxmlformats.org/markup-compatibility/2006" xmlns:p14="http://schemas.microsoft.com/office/powerpoint/2010/main">
    <mc:Choice Requires="p14">
      <p:transition spd="med" p14:dur="700" advTm="53902">
        <p:fade/>
      </p:transition>
    </mc:Choice>
    <mc:Fallback xmlns="">
      <p:transition spd="med" advTm="53902">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7D9B-A552-43A1-ADFF-DBB0242B203F}"/>
              </a:ext>
            </a:extLst>
          </p:cNvPr>
          <p:cNvSpPr>
            <a:spLocks noGrp="1"/>
          </p:cNvSpPr>
          <p:nvPr>
            <p:ph type="title"/>
          </p:nvPr>
        </p:nvSpPr>
        <p:spPr/>
        <p:txBody>
          <a:bodyPr/>
          <a:lstStyle/>
          <a:p>
            <a:r>
              <a:rPr lang="ru-RU" dirty="0"/>
              <a:t>Что понадобится для работы</a:t>
            </a:r>
          </a:p>
        </p:txBody>
      </p:sp>
      <p:sp>
        <p:nvSpPr>
          <p:cNvPr id="3" name="Content Placeholder 2">
            <a:extLst>
              <a:ext uri="{FF2B5EF4-FFF2-40B4-BE49-F238E27FC236}">
                <a16:creationId xmlns:a16="http://schemas.microsoft.com/office/drawing/2014/main" id="{F7C30B17-3A83-4C0D-8071-0A7115518EE9}"/>
              </a:ext>
            </a:extLst>
          </p:cNvPr>
          <p:cNvSpPr>
            <a:spLocks noGrp="1"/>
          </p:cNvSpPr>
          <p:nvPr>
            <p:ph idx="1"/>
          </p:nvPr>
        </p:nvSpPr>
        <p:spPr>
          <a:xfrm>
            <a:off x="696000" y="1449000"/>
            <a:ext cx="10515600" cy="720000"/>
          </a:xfrm>
        </p:spPr>
        <p:txBody>
          <a:bodyPr/>
          <a:lstStyle/>
          <a:p>
            <a:r>
              <a:rPr lang="en-US" sz="3600" b="1" dirty="0">
                <a:solidFill>
                  <a:schemeClr val="tx1"/>
                </a:solidFill>
                <a:latin typeface="+mn-lt"/>
              </a:rPr>
              <a:t>http://aka.ms/neuroworkshop</a:t>
            </a:r>
          </a:p>
          <a:p>
            <a:endParaRPr lang="ru-RU" sz="3600" b="1" dirty="0">
              <a:solidFill>
                <a:schemeClr val="tx1"/>
              </a:solidFill>
              <a:latin typeface="+mn-lt"/>
            </a:endParaRPr>
          </a:p>
        </p:txBody>
      </p:sp>
      <p:sp>
        <p:nvSpPr>
          <p:cNvPr id="4" name="Content Placeholder 2">
            <a:extLst>
              <a:ext uri="{FF2B5EF4-FFF2-40B4-BE49-F238E27FC236}">
                <a16:creationId xmlns:a16="http://schemas.microsoft.com/office/drawing/2014/main" id="{D1F09B12-A782-493E-A993-D59E2A69ABE3}"/>
              </a:ext>
            </a:extLst>
          </p:cNvPr>
          <p:cNvSpPr txBox="1">
            <a:spLocks/>
          </p:cNvSpPr>
          <p:nvPr/>
        </p:nvSpPr>
        <p:spPr>
          <a:xfrm>
            <a:off x="1806114" y="2169000"/>
            <a:ext cx="9547686" cy="720000"/>
          </a:xfrm>
          <a:prstGeom prst="rect">
            <a:avLst/>
          </a:prstGeom>
        </p:spPr>
        <p:txBody>
          <a:bodyPr lIns="0"/>
          <a:lstStyle>
            <a:lvl1pPr marL="0" indent="0" algn="l" defTabSz="914400" rtl="0" eaLnBrk="1" latinLnBrk="0" hangingPunct="1">
              <a:lnSpc>
                <a:spcPct val="90000"/>
              </a:lnSpc>
              <a:spcBef>
                <a:spcPts val="1800"/>
              </a:spcBef>
              <a:buFont typeface="Arial" panose="020B0604020202020204" pitchFamily="34" charset="0"/>
              <a:buNone/>
              <a:defRPr sz="4000" kern="1200">
                <a:solidFill>
                  <a:srgbClr val="5E7974"/>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358775" indent="-179388" algn="l" defTabSz="914400" rtl="0" eaLnBrk="1" latinLnBrk="0" hangingPunct="1">
              <a:lnSpc>
                <a:spcPct val="90000"/>
              </a:lnSpc>
              <a:spcBef>
                <a:spcPts val="500"/>
              </a:spcBef>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3600" dirty="0">
                <a:solidFill>
                  <a:schemeClr val="tx1"/>
                </a:solidFill>
              </a:rPr>
              <a:t>Клонировать </a:t>
            </a:r>
            <a:r>
              <a:rPr lang="en-US" sz="3600" dirty="0">
                <a:solidFill>
                  <a:schemeClr val="tx1"/>
                </a:solidFill>
              </a:rPr>
              <a:t>Azure Notebooks</a:t>
            </a:r>
            <a:endParaRPr lang="ru-RU" sz="3600" dirty="0">
              <a:solidFill>
                <a:schemeClr val="tx1"/>
              </a:solidFill>
            </a:endParaRPr>
          </a:p>
        </p:txBody>
      </p:sp>
      <p:sp>
        <p:nvSpPr>
          <p:cNvPr id="5" name="Заголовок 1">
            <a:extLst>
              <a:ext uri="{FF2B5EF4-FFF2-40B4-BE49-F238E27FC236}">
                <a16:creationId xmlns:a16="http://schemas.microsoft.com/office/drawing/2014/main" id="{C1046BA4-D529-49F0-BE9B-A7F88FF94EE5}"/>
              </a:ext>
            </a:extLst>
          </p:cNvPr>
          <p:cNvSpPr txBox="1">
            <a:spLocks/>
          </p:cNvSpPr>
          <p:nvPr/>
        </p:nvSpPr>
        <p:spPr>
          <a:xfrm>
            <a:off x="876000" y="1989000"/>
            <a:ext cx="900000"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8800" b="1" dirty="0">
                <a:latin typeface="+mn-lt"/>
              </a:rPr>
              <a:t>1</a:t>
            </a:r>
          </a:p>
        </p:txBody>
      </p:sp>
      <p:sp>
        <p:nvSpPr>
          <p:cNvPr id="6" name="Content Placeholder 2">
            <a:extLst>
              <a:ext uri="{FF2B5EF4-FFF2-40B4-BE49-F238E27FC236}">
                <a16:creationId xmlns:a16="http://schemas.microsoft.com/office/drawing/2014/main" id="{33026041-8CFE-4A9B-8EC0-5CBB30807B35}"/>
              </a:ext>
            </a:extLst>
          </p:cNvPr>
          <p:cNvSpPr txBox="1">
            <a:spLocks/>
          </p:cNvSpPr>
          <p:nvPr/>
        </p:nvSpPr>
        <p:spPr>
          <a:xfrm>
            <a:off x="1820057" y="2799000"/>
            <a:ext cx="9547686" cy="450000"/>
          </a:xfrm>
          <a:prstGeom prst="rect">
            <a:avLst/>
          </a:prstGeom>
        </p:spPr>
        <p:txBody>
          <a:bodyPr lIns="0"/>
          <a:lstStyle>
            <a:lvl1pPr marL="0" indent="0" algn="l" defTabSz="914400" rtl="0" eaLnBrk="1" latinLnBrk="0" hangingPunct="1">
              <a:lnSpc>
                <a:spcPct val="90000"/>
              </a:lnSpc>
              <a:spcBef>
                <a:spcPts val="1800"/>
              </a:spcBef>
              <a:buFont typeface="Arial" panose="020B0604020202020204" pitchFamily="34" charset="0"/>
              <a:buNone/>
              <a:defRPr sz="4000" kern="1200">
                <a:solidFill>
                  <a:srgbClr val="5E7974"/>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358775" indent="-179388" algn="l" defTabSz="914400" rtl="0" eaLnBrk="1" latinLnBrk="0" hangingPunct="1">
              <a:lnSpc>
                <a:spcPct val="90000"/>
              </a:lnSpc>
              <a:spcBef>
                <a:spcPts val="500"/>
              </a:spcBef>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solidFill>
              </a:rPr>
              <a:t>Microsoft Account: </a:t>
            </a:r>
            <a:r>
              <a:rPr lang="en-US" sz="2400" dirty="0">
                <a:solidFill>
                  <a:schemeClr val="tx1"/>
                </a:solidFill>
                <a:hlinkClick r:id="rId2"/>
              </a:rPr>
              <a:t>http://outlook.com</a:t>
            </a:r>
            <a:r>
              <a:rPr lang="en-US" sz="2400" dirty="0">
                <a:solidFill>
                  <a:schemeClr val="tx1"/>
                </a:solidFill>
              </a:rPr>
              <a:t> </a:t>
            </a:r>
            <a:br>
              <a:rPr lang="en-US" sz="2400" dirty="0">
                <a:solidFill>
                  <a:schemeClr val="tx1"/>
                </a:solidFill>
              </a:rPr>
            </a:br>
            <a:r>
              <a:rPr lang="ru-RU" sz="2400" dirty="0">
                <a:solidFill>
                  <a:schemeClr val="tx1"/>
                </a:solidFill>
              </a:rPr>
              <a:t>Зайти</a:t>
            </a:r>
            <a:r>
              <a:rPr lang="en-US" sz="2400" dirty="0">
                <a:solidFill>
                  <a:schemeClr val="tx1"/>
                </a:solidFill>
              </a:rPr>
              <a:t> </a:t>
            </a:r>
            <a:r>
              <a:rPr lang="ru-RU" sz="2400" dirty="0">
                <a:solidFill>
                  <a:schemeClr val="tx1"/>
                </a:solidFill>
              </a:rPr>
              <a:t>на </a:t>
            </a:r>
            <a:r>
              <a:rPr lang="en-US" sz="2400" dirty="0">
                <a:solidFill>
                  <a:schemeClr val="tx1"/>
                </a:solidFill>
                <a:hlinkClick r:id="rId3"/>
              </a:rPr>
              <a:t>https://notebooks.azure.com/sosh/libraries/neuroworkshop</a:t>
            </a:r>
            <a:r>
              <a:rPr lang="ru-RU" sz="2400" dirty="0">
                <a:solidFill>
                  <a:schemeClr val="tx1"/>
                </a:solidFill>
              </a:rPr>
              <a:t> </a:t>
            </a:r>
            <a:br>
              <a:rPr lang="ru-RU" sz="2400" dirty="0">
                <a:solidFill>
                  <a:schemeClr val="tx1"/>
                </a:solidFill>
              </a:rPr>
            </a:br>
            <a:r>
              <a:rPr lang="ru-RU" sz="2400" dirty="0">
                <a:solidFill>
                  <a:schemeClr val="tx1"/>
                </a:solidFill>
              </a:rPr>
              <a:t>Нажать </a:t>
            </a:r>
            <a:r>
              <a:rPr lang="en-US" sz="2400" i="1" dirty="0">
                <a:solidFill>
                  <a:schemeClr val="tx1"/>
                </a:solidFill>
              </a:rPr>
              <a:t>Clone and Run</a:t>
            </a:r>
            <a:endParaRPr lang="ru-RU" sz="2400" i="1" dirty="0">
              <a:solidFill>
                <a:schemeClr val="tx1"/>
              </a:solidFill>
            </a:endParaRPr>
          </a:p>
        </p:txBody>
      </p:sp>
      <p:sp>
        <p:nvSpPr>
          <p:cNvPr id="7" name="Заголовок 1">
            <a:extLst>
              <a:ext uri="{FF2B5EF4-FFF2-40B4-BE49-F238E27FC236}">
                <a16:creationId xmlns:a16="http://schemas.microsoft.com/office/drawing/2014/main" id="{9E5BDCD8-0E7B-4951-81F1-9F434394383D}"/>
              </a:ext>
            </a:extLst>
          </p:cNvPr>
          <p:cNvSpPr txBox="1">
            <a:spLocks/>
          </p:cNvSpPr>
          <p:nvPr/>
        </p:nvSpPr>
        <p:spPr>
          <a:xfrm>
            <a:off x="920057" y="4165943"/>
            <a:ext cx="900000" cy="16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8800" b="1" dirty="0">
                <a:latin typeface="+mn-lt"/>
              </a:rPr>
              <a:t>2</a:t>
            </a:r>
          </a:p>
        </p:txBody>
      </p:sp>
      <p:sp>
        <p:nvSpPr>
          <p:cNvPr id="8" name="Content Placeholder 2">
            <a:extLst>
              <a:ext uri="{FF2B5EF4-FFF2-40B4-BE49-F238E27FC236}">
                <a16:creationId xmlns:a16="http://schemas.microsoft.com/office/drawing/2014/main" id="{48072173-E6FC-4E9B-8454-18DB2DCC51FD}"/>
              </a:ext>
            </a:extLst>
          </p:cNvPr>
          <p:cNvSpPr txBox="1">
            <a:spLocks/>
          </p:cNvSpPr>
          <p:nvPr/>
        </p:nvSpPr>
        <p:spPr>
          <a:xfrm>
            <a:off x="1806114" y="4440000"/>
            <a:ext cx="9547686" cy="720000"/>
          </a:xfrm>
          <a:prstGeom prst="rect">
            <a:avLst/>
          </a:prstGeom>
        </p:spPr>
        <p:txBody>
          <a:bodyPr lIns="0"/>
          <a:lstStyle>
            <a:lvl1pPr marL="0" indent="0" algn="l" defTabSz="914400" rtl="0" eaLnBrk="1" latinLnBrk="0" hangingPunct="1">
              <a:lnSpc>
                <a:spcPct val="90000"/>
              </a:lnSpc>
              <a:spcBef>
                <a:spcPts val="1800"/>
              </a:spcBef>
              <a:buFont typeface="Arial" panose="020B0604020202020204" pitchFamily="34" charset="0"/>
              <a:buNone/>
              <a:defRPr sz="4000" kern="1200">
                <a:solidFill>
                  <a:srgbClr val="5E7974"/>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358775" indent="-179388" algn="l" defTabSz="914400" rtl="0" eaLnBrk="1" latinLnBrk="0" hangingPunct="1">
              <a:lnSpc>
                <a:spcPct val="90000"/>
              </a:lnSpc>
              <a:spcBef>
                <a:spcPts val="500"/>
              </a:spcBef>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3600" dirty="0">
                <a:solidFill>
                  <a:schemeClr val="tx1"/>
                </a:solidFill>
              </a:rPr>
              <a:t>Создать виртуальную машину </a:t>
            </a:r>
            <a:r>
              <a:rPr lang="en-US" sz="3600" dirty="0">
                <a:solidFill>
                  <a:schemeClr val="tx1"/>
                </a:solidFill>
              </a:rPr>
              <a:t>NC </a:t>
            </a:r>
            <a:r>
              <a:rPr lang="ru-RU" sz="3600" dirty="0">
                <a:solidFill>
                  <a:schemeClr val="tx1"/>
                </a:solidFill>
              </a:rPr>
              <a:t>или </a:t>
            </a:r>
            <a:r>
              <a:rPr lang="en-US" sz="3600" dirty="0">
                <a:solidFill>
                  <a:schemeClr val="tx1"/>
                </a:solidFill>
              </a:rPr>
              <a:t>NV</a:t>
            </a:r>
            <a:endParaRPr lang="ru-RU" sz="3600" dirty="0">
              <a:solidFill>
                <a:schemeClr val="tx1"/>
              </a:solidFill>
            </a:endParaRPr>
          </a:p>
        </p:txBody>
      </p:sp>
      <p:sp>
        <p:nvSpPr>
          <p:cNvPr id="9" name="Content Placeholder 2">
            <a:extLst>
              <a:ext uri="{FF2B5EF4-FFF2-40B4-BE49-F238E27FC236}">
                <a16:creationId xmlns:a16="http://schemas.microsoft.com/office/drawing/2014/main" id="{8FDDE37E-0D36-4A02-B4B6-EB29056AF822}"/>
              </a:ext>
            </a:extLst>
          </p:cNvPr>
          <p:cNvSpPr txBox="1">
            <a:spLocks/>
          </p:cNvSpPr>
          <p:nvPr/>
        </p:nvSpPr>
        <p:spPr>
          <a:xfrm>
            <a:off x="1820057" y="5160000"/>
            <a:ext cx="9547686" cy="450000"/>
          </a:xfrm>
          <a:prstGeom prst="rect">
            <a:avLst/>
          </a:prstGeom>
        </p:spPr>
        <p:txBody>
          <a:bodyPr lIns="0"/>
          <a:lstStyle>
            <a:lvl1pPr marL="0" indent="0" algn="l" defTabSz="914400" rtl="0" eaLnBrk="1" latinLnBrk="0" hangingPunct="1">
              <a:lnSpc>
                <a:spcPct val="90000"/>
              </a:lnSpc>
              <a:spcBef>
                <a:spcPts val="1800"/>
              </a:spcBef>
              <a:buFont typeface="Arial" panose="020B0604020202020204" pitchFamily="34" charset="0"/>
              <a:buNone/>
              <a:defRPr sz="4000" kern="1200">
                <a:solidFill>
                  <a:srgbClr val="5E7974"/>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358775" indent="-179388" algn="l" defTabSz="914400" rtl="0" eaLnBrk="1" latinLnBrk="0" hangingPunct="1">
              <a:lnSpc>
                <a:spcPct val="90000"/>
              </a:lnSpc>
              <a:spcBef>
                <a:spcPts val="500"/>
              </a:spcBef>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400" dirty="0">
                <a:solidFill>
                  <a:schemeClr val="tx1"/>
                </a:solidFill>
              </a:rPr>
              <a:t>Активировать </a:t>
            </a:r>
            <a:r>
              <a:rPr lang="en-US" sz="2400" dirty="0">
                <a:solidFill>
                  <a:schemeClr val="tx1"/>
                </a:solidFill>
              </a:rPr>
              <a:t>Azure: </a:t>
            </a:r>
            <a:r>
              <a:rPr lang="en-US" sz="2400" dirty="0">
                <a:solidFill>
                  <a:schemeClr val="tx1"/>
                </a:solidFill>
                <a:hlinkClick r:id="rId4"/>
              </a:rPr>
              <a:t>http://aka.ms/azpass</a:t>
            </a:r>
            <a:r>
              <a:rPr lang="en-US" sz="2400" dirty="0">
                <a:solidFill>
                  <a:schemeClr val="tx1"/>
                </a:solidFill>
              </a:rPr>
              <a:t> </a:t>
            </a:r>
            <a:br>
              <a:rPr lang="en-US" sz="2400" dirty="0">
                <a:solidFill>
                  <a:schemeClr val="tx1"/>
                </a:solidFill>
              </a:rPr>
            </a:br>
            <a:r>
              <a:rPr lang="ru-RU" sz="2400" dirty="0">
                <a:solidFill>
                  <a:schemeClr val="tx1"/>
                </a:solidFill>
              </a:rPr>
              <a:t>Создать </a:t>
            </a:r>
            <a:r>
              <a:rPr lang="en-US" sz="2400" dirty="0">
                <a:solidFill>
                  <a:schemeClr val="tx1"/>
                </a:solidFill>
              </a:rPr>
              <a:t>Data Science Windows 2016 VM </a:t>
            </a:r>
            <a:r>
              <a:rPr lang="ru-RU" sz="2400" dirty="0">
                <a:solidFill>
                  <a:schemeClr val="tx1"/>
                </a:solidFill>
              </a:rPr>
              <a:t>с </a:t>
            </a:r>
            <a:r>
              <a:rPr lang="en-US" sz="2400" dirty="0">
                <a:solidFill>
                  <a:schemeClr val="tx1"/>
                </a:solidFill>
              </a:rPr>
              <a:t>GPU (</a:t>
            </a:r>
            <a:r>
              <a:rPr lang="ru-RU" sz="2400" dirty="0">
                <a:solidFill>
                  <a:schemeClr val="tx1"/>
                </a:solidFill>
              </a:rPr>
              <a:t>тип</a:t>
            </a:r>
            <a:r>
              <a:rPr lang="en-US" sz="2400" dirty="0">
                <a:solidFill>
                  <a:schemeClr val="tx1"/>
                </a:solidFill>
              </a:rPr>
              <a:t> </a:t>
            </a:r>
            <a:r>
              <a:rPr lang="ru-RU" sz="2400" dirty="0">
                <a:solidFill>
                  <a:schemeClr val="tx1"/>
                </a:solidFill>
              </a:rPr>
              <a:t>- </a:t>
            </a:r>
            <a:r>
              <a:rPr lang="en-US" sz="2400" dirty="0">
                <a:solidFill>
                  <a:schemeClr val="tx1"/>
                </a:solidFill>
              </a:rPr>
              <a:t>NC </a:t>
            </a:r>
            <a:r>
              <a:rPr lang="ru-RU" sz="2400" dirty="0">
                <a:solidFill>
                  <a:schemeClr val="tx1"/>
                </a:solidFill>
              </a:rPr>
              <a:t>или </a:t>
            </a:r>
            <a:r>
              <a:rPr lang="en-US" sz="2400" dirty="0">
                <a:solidFill>
                  <a:schemeClr val="tx1"/>
                </a:solidFill>
              </a:rPr>
              <a:t>NV)</a:t>
            </a:r>
            <a:br>
              <a:rPr lang="en-US" sz="2400" dirty="0">
                <a:solidFill>
                  <a:schemeClr val="tx1"/>
                </a:solidFill>
              </a:rPr>
            </a:br>
            <a:r>
              <a:rPr lang="ru-RU" sz="2400" dirty="0">
                <a:solidFill>
                  <a:schemeClr val="tx1"/>
                </a:solidFill>
              </a:rPr>
              <a:t>Клонировать репозиторий </a:t>
            </a:r>
            <a:r>
              <a:rPr lang="en-US" sz="2400" dirty="0">
                <a:solidFill>
                  <a:schemeClr val="tx1"/>
                </a:solidFill>
              </a:rPr>
              <a:t>git clone </a:t>
            </a:r>
            <a:r>
              <a:rPr lang="en-US" sz="2400" dirty="0">
                <a:solidFill>
                  <a:schemeClr val="tx1"/>
                </a:solidFill>
                <a:hlinkClick r:id="rId5"/>
              </a:rPr>
              <a:t>http://github.</a:t>
            </a:r>
            <a:r>
              <a:rPr lang="en-US" sz="2400">
                <a:solidFill>
                  <a:schemeClr val="tx1"/>
                </a:solidFill>
                <a:hlinkClick r:id="rId5"/>
              </a:rPr>
              <a:t>com/shwars/neuroworkshop</a:t>
            </a:r>
            <a:br>
              <a:rPr lang="en-US" sz="2400" dirty="0">
                <a:solidFill>
                  <a:schemeClr val="tx1"/>
                </a:solidFill>
              </a:rPr>
            </a:br>
            <a:r>
              <a:rPr lang="ru-RU" sz="2400" dirty="0">
                <a:solidFill>
                  <a:schemeClr val="tx1"/>
                </a:solidFill>
              </a:rPr>
              <a:t>Запустить </a:t>
            </a:r>
            <a:r>
              <a:rPr lang="en-US" sz="2400" dirty="0" err="1">
                <a:solidFill>
                  <a:schemeClr val="tx1"/>
                </a:solidFill>
              </a:rPr>
              <a:t>utils</a:t>
            </a:r>
            <a:r>
              <a:rPr lang="en-US" sz="2400" dirty="0">
                <a:solidFill>
                  <a:schemeClr val="tx1"/>
                </a:solidFill>
              </a:rPr>
              <a:t>\setup.bat</a:t>
            </a:r>
            <a:endParaRPr lang="ru-RU" sz="2400" dirty="0">
              <a:solidFill>
                <a:schemeClr val="tx1"/>
              </a:solidFill>
            </a:endParaRPr>
          </a:p>
        </p:txBody>
      </p:sp>
    </p:spTree>
    <p:extLst>
      <p:ext uri="{BB962C8B-B14F-4D97-AF65-F5344CB8AC3E}">
        <p14:creationId xmlns:p14="http://schemas.microsoft.com/office/powerpoint/2010/main" val="385125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3EFF4424-9768-4182-AB0C-7AF6B442A26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30" b="100000" l="4858" r="92934"/>
                    </a14:imgEffect>
                  </a14:imgLayer>
                </a14:imgProps>
              </a:ext>
              <a:ext uri="{28A0092B-C50C-407E-A947-70E740481C1C}">
                <a14:useLocalDpi xmlns:a14="http://schemas.microsoft.com/office/drawing/2010/main" val="0"/>
              </a:ext>
            </a:extLst>
          </a:blip>
          <a:srcRect l="7268" r="9399"/>
          <a:stretch/>
        </p:blipFill>
        <p:spPr>
          <a:xfrm>
            <a:off x="272702" y="909000"/>
            <a:ext cx="2402693" cy="233606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9F991C8F-DC9A-460E-A355-577A93F4FEC7}"/>
              </a:ext>
            </a:extLst>
          </p:cNvPr>
          <p:cNvSpPr txBox="1"/>
          <p:nvPr/>
        </p:nvSpPr>
        <p:spPr>
          <a:xfrm>
            <a:off x="1918561" y="909000"/>
            <a:ext cx="3960000" cy="1477328"/>
          </a:xfrm>
          <a:prstGeom prst="rect">
            <a:avLst/>
          </a:prstGeom>
          <a:noFill/>
        </p:spPr>
        <p:txBody>
          <a:bodyPr wrap="square" rtlCol="0">
            <a:spAutoFit/>
          </a:bodyPr>
          <a:lstStyle/>
          <a:p>
            <a:pPr algn="r"/>
            <a:r>
              <a:rPr lang="ru-RU" dirty="0"/>
              <a:t>Технологический евангелист,</a:t>
            </a:r>
            <a:r>
              <a:rPr lang="en-US" dirty="0"/>
              <a:t> Microsoft</a:t>
            </a:r>
          </a:p>
          <a:p>
            <a:pPr algn="r"/>
            <a:r>
              <a:rPr lang="ru-RU" dirty="0"/>
              <a:t>к.ф.-м.н., доцент</a:t>
            </a:r>
          </a:p>
          <a:p>
            <a:pPr algn="r"/>
            <a:r>
              <a:rPr lang="ru-RU" dirty="0"/>
              <a:t>Ведет курс ИИ в МАИ, </a:t>
            </a:r>
            <a:br>
              <a:rPr lang="ru-RU" dirty="0"/>
            </a:br>
            <a:r>
              <a:rPr lang="ru-RU" dirty="0"/>
              <a:t>доцент МФТИ и НИУ ВШЭ</a:t>
            </a:r>
          </a:p>
        </p:txBody>
      </p:sp>
      <p:sp>
        <p:nvSpPr>
          <p:cNvPr id="5" name="Title 1">
            <a:extLst>
              <a:ext uri="{FF2B5EF4-FFF2-40B4-BE49-F238E27FC236}">
                <a16:creationId xmlns:a16="http://schemas.microsoft.com/office/drawing/2014/main" id="{83660681-67E4-46AB-B1F5-41C694B6BB95}"/>
              </a:ext>
            </a:extLst>
          </p:cNvPr>
          <p:cNvSpPr txBox="1">
            <a:spLocks/>
          </p:cNvSpPr>
          <p:nvPr/>
        </p:nvSpPr>
        <p:spPr>
          <a:xfrm>
            <a:off x="2316000" y="71970"/>
            <a:ext cx="4500000" cy="108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b="1" dirty="0">
                <a:latin typeface="+mn-lt"/>
              </a:rPr>
              <a:t>Дмитрий Сошников</a:t>
            </a:r>
          </a:p>
        </p:txBody>
      </p:sp>
      <p:sp>
        <p:nvSpPr>
          <p:cNvPr id="6" name="Title 1">
            <a:extLst>
              <a:ext uri="{FF2B5EF4-FFF2-40B4-BE49-F238E27FC236}">
                <a16:creationId xmlns:a16="http://schemas.microsoft.com/office/drawing/2014/main" id="{09D6BD5F-1DCE-40CD-A4F5-749FD58DB127}"/>
              </a:ext>
            </a:extLst>
          </p:cNvPr>
          <p:cNvSpPr txBox="1">
            <a:spLocks/>
          </p:cNvSpPr>
          <p:nvPr/>
        </p:nvSpPr>
        <p:spPr>
          <a:xfrm>
            <a:off x="2726897" y="3694134"/>
            <a:ext cx="3678205" cy="7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b="1" dirty="0">
                <a:latin typeface="+mn-lt"/>
              </a:rPr>
              <a:t>Михаил Бурцев</a:t>
            </a:r>
          </a:p>
        </p:txBody>
      </p:sp>
      <p:sp>
        <p:nvSpPr>
          <p:cNvPr id="9" name="TextBox 8">
            <a:extLst>
              <a:ext uri="{FF2B5EF4-FFF2-40B4-BE49-F238E27FC236}">
                <a16:creationId xmlns:a16="http://schemas.microsoft.com/office/drawing/2014/main" id="{EDA9D784-8741-4F05-ABAA-995994318845}"/>
              </a:ext>
            </a:extLst>
          </p:cNvPr>
          <p:cNvSpPr txBox="1"/>
          <p:nvPr/>
        </p:nvSpPr>
        <p:spPr>
          <a:xfrm>
            <a:off x="2985620" y="4509000"/>
            <a:ext cx="3060000" cy="1477328"/>
          </a:xfrm>
          <a:prstGeom prst="rect">
            <a:avLst/>
          </a:prstGeom>
          <a:noFill/>
        </p:spPr>
        <p:txBody>
          <a:bodyPr wrap="square" rtlCol="0">
            <a:spAutoFit/>
          </a:bodyPr>
          <a:lstStyle/>
          <a:p>
            <a:r>
              <a:rPr lang="ru-RU" dirty="0"/>
              <a:t>к.ф.-м.н.,</a:t>
            </a:r>
            <a:br>
              <a:rPr lang="ru-RU" dirty="0"/>
            </a:br>
            <a:r>
              <a:rPr lang="ru-RU" dirty="0"/>
              <a:t>Руководитель лаборатории глубокого обучения МФТИ, технический директор проекта </a:t>
            </a:r>
            <a:r>
              <a:rPr lang="en-US" dirty="0" err="1"/>
              <a:t>iPavlov</a:t>
            </a:r>
            <a:endParaRPr lang="ru-RU" dirty="0"/>
          </a:p>
        </p:txBody>
      </p:sp>
      <p:sp>
        <p:nvSpPr>
          <p:cNvPr id="10" name="Title 1">
            <a:extLst>
              <a:ext uri="{FF2B5EF4-FFF2-40B4-BE49-F238E27FC236}">
                <a16:creationId xmlns:a16="http://schemas.microsoft.com/office/drawing/2014/main" id="{03EB6467-02F9-45CE-A9B3-865E021000AF}"/>
              </a:ext>
            </a:extLst>
          </p:cNvPr>
          <p:cNvSpPr txBox="1">
            <a:spLocks/>
          </p:cNvSpPr>
          <p:nvPr/>
        </p:nvSpPr>
        <p:spPr>
          <a:xfrm>
            <a:off x="8256000" y="136741"/>
            <a:ext cx="4024343" cy="950457"/>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b="1" dirty="0">
                <a:latin typeface="+mn-lt"/>
              </a:rPr>
              <a:t>Андрей Устюжанин</a:t>
            </a:r>
          </a:p>
        </p:txBody>
      </p:sp>
      <p:sp>
        <p:nvSpPr>
          <p:cNvPr id="11" name="TextBox 10">
            <a:extLst>
              <a:ext uri="{FF2B5EF4-FFF2-40B4-BE49-F238E27FC236}">
                <a16:creationId xmlns:a16="http://schemas.microsoft.com/office/drawing/2014/main" id="{76D4A093-1BFB-4275-91E7-0D4C593F440D}"/>
              </a:ext>
            </a:extLst>
          </p:cNvPr>
          <p:cNvSpPr txBox="1"/>
          <p:nvPr/>
        </p:nvSpPr>
        <p:spPr>
          <a:xfrm>
            <a:off x="8955351" y="909000"/>
            <a:ext cx="2840898" cy="1200329"/>
          </a:xfrm>
          <a:prstGeom prst="rect">
            <a:avLst/>
          </a:prstGeom>
          <a:noFill/>
        </p:spPr>
        <p:txBody>
          <a:bodyPr wrap="square" rtlCol="0">
            <a:spAutoFit/>
          </a:bodyPr>
          <a:lstStyle/>
          <a:p>
            <a:pPr algn="r"/>
            <a:r>
              <a:rPr lang="ru-RU" dirty="0"/>
              <a:t>к.ф.-м.н.,</a:t>
            </a:r>
            <a:br>
              <a:rPr lang="ru-RU" dirty="0"/>
            </a:br>
            <a:r>
              <a:rPr lang="ru-RU" dirty="0"/>
              <a:t>Руководитель проектов Яндекс-ЦЕРН, </a:t>
            </a:r>
            <a:br>
              <a:rPr lang="ru-RU" dirty="0"/>
            </a:br>
            <a:r>
              <a:rPr lang="ru-RU" dirty="0"/>
              <a:t>доцент НИУ ВШЭ, МФТИ</a:t>
            </a:r>
          </a:p>
        </p:txBody>
      </p:sp>
      <p:sp>
        <p:nvSpPr>
          <p:cNvPr id="12" name="Title 1">
            <a:extLst>
              <a:ext uri="{FF2B5EF4-FFF2-40B4-BE49-F238E27FC236}">
                <a16:creationId xmlns:a16="http://schemas.microsoft.com/office/drawing/2014/main" id="{4C317455-9F67-4820-A322-26F75A178998}"/>
              </a:ext>
            </a:extLst>
          </p:cNvPr>
          <p:cNvSpPr txBox="1">
            <a:spLocks/>
          </p:cNvSpPr>
          <p:nvPr/>
        </p:nvSpPr>
        <p:spPr>
          <a:xfrm>
            <a:off x="8955351" y="3738791"/>
            <a:ext cx="3151922" cy="7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b="1" dirty="0">
                <a:latin typeface="+mn-lt"/>
              </a:rPr>
              <a:t>Михаил Козлов</a:t>
            </a:r>
          </a:p>
        </p:txBody>
      </p:sp>
      <p:pic>
        <p:nvPicPr>
          <p:cNvPr id="14" name="Picture 13">
            <a:extLst>
              <a:ext uri="{FF2B5EF4-FFF2-40B4-BE49-F238E27FC236}">
                <a16:creationId xmlns:a16="http://schemas.microsoft.com/office/drawing/2014/main" id="{9F47BA87-809F-40FC-8E5E-6FAC21D97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000" y="750491"/>
            <a:ext cx="2625122" cy="262512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descr="A picture containing person, indoor, holding, wall&#10;&#10;Description generated with very high confidence">
            <a:extLst>
              <a:ext uri="{FF2B5EF4-FFF2-40B4-BE49-F238E27FC236}">
                <a16:creationId xmlns:a16="http://schemas.microsoft.com/office/drawing/2014/main" id="{DD2BD3E4-5742-48BB-924F-4EBA46920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62" y="3969000"/>
            <a:ext cx="2340000" cy="2340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26" name="D01C5A63-D714-40FD-8AFC-B459640AB904" descr="7AF33675-206A-4459-BD01-C0C255286C42">
            <a:extLst>
              <a:ext uri="{FF2B5EF4-FFF2-40B4-BE49-F238E27FC236}">
                <a16:creationId xmlns:a16="http://schemas.microsoft.com/office/drawing/2014/main" id="{BD84F9F5-E9A3-4A48-8F26-74D7A1D90D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6000" y="3917847"/>
            <a:ext cx="2625123" cy="262512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6D213D-1D6F-4479-AC18-22372D7974FB}"/>
              </a:ext>
            </a:extLst>
          </p:cNvPr>
          <p:cNvSpPr txBox="1"/>
          <p:nvPr/>
        </p:nvSpPr>
        <p:spPr>
          <a:xfrm>
            <a:off x="9047273" y="4509000"/>
            <a:ext cx="3060000" cy="1200329"/>
          </a:xfrm>
          <a:prstGeom prst="rect">
            <a:avLst/>
          </a:prstGeom>
          <a:noFill/>
        </p:spPr>
        <p:txBody>
          <a:bodyPr wrap="square" rtlCol="0">
            <a:spAutoFit/>
          </a:bodyPr>
          <a:lstStyle/>
          <a:p>
            <a:r>
              <a:rPr lang="ru-RU" dirty="0"/>
              <a:t>Руководитель отдела разработки ГК ПИК,</a:t>
            </a:r>
          </a:p>
          <a:p>
            <a:r>
              <a:rPr lang="ru-RU" dirty="0"/>
              <a:t>Специалист по машинному обучению</a:t>
            </a:r>
          </a:p>
        </p:txBody>
      </p:sp>
    </p:spTree>
    <p:extLst>
      <p:ext uri="{BB962C8B-B14F-4D97-AF65-F5344CB8AC3E}">
        <p14:creationId xmlns:p14="http://schemas.microsoft.com/office/powerpoint/2010/main" val="420730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500"/>
                                        <p:tgtEl>
                                          <p:spTgt spid="10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69587" y="1442144"/>
            <a:ext cx="7766413" cy="2340000"/>
          </a:xfrm>
        </p:spPr>
        <p:txBody>
          <a:bodyPr/>
          <a:lstStyle/>
          <a:p>
            <a:r>
              <a:rPr lang="ru-RU" sz="4800" b="1" dirty="0">
                <a:solidFill>
                  <a:srgbClr val="FFFFFF"/>
                </a:solidFill>
                <a:latin typeface="Segoe UI"/>
              </a:rPr>
              <a:t>Искусственный интеллект на платформе </a:t>
            </a:r>
            <a:r>
              <a:rPr lang="en-US" sz="4800" b="1" dirty="0">
                <a:solidFill>
                  <a:srgbClr val="FFFFFF"/>
                </a:solidFill>
                <a:latin typeface="Segoe UI"/>
              </a:rPr>
              <a:t>Microsoft</a:t>
            </a:r>
            <a:endParaRPr lang="ru-RU" dirty="0"/>
          </a:p>
        </p:txBody>
      </p:sp>
      <p:sp>
        <p:nvSpPr>
          <p:cNvPr id="4" name="Subtitle 3"/>
          <p:cNvSpPr>
            <a:spLocks noGrp="1"/>
          </p:cNvSpPr>
          <p:nvPr>
            <p:ph type="subTitle" idx="1"/>
          </p:nvPr>
        </p:nvSpPr>
        <p:spPr/>
        <p:txBody>
          <a:bodyPr/>
          <a:lstStyle/>
          <a:p>
            <a:r>
              <a:rPr lang="ru-RU" dirty="0"/>
              <a:t>Дмитрий Сошников</a:t>
            </a:r>
          </a:p>
          <a:p>
            <a:r>
              <a:rPr lang="en-US"/>
              <a:t>http://twitter.com/shwars</a:t>
            </a:r>
            <a:endParaRPr lang="ru-RU" dirty="0"/>
          </a:p>
        </p:txBody>
      </p:sp>
      <p:pic>
        <p:nvPicPr>
          <p:cNvPr id="5" name="Picture 1"/>
          <p:cNvPicPr>
            <a:picLocks noChangeAspect="1"/>
          </p:cNvPicPr>
          <p:nvPr/>
        </p:nvPicPr>
        <p:blipFill>
          <a:blip r:embed="rId2" cstate="print">
            <a:extLst>
              <a:ext uri="{BEBA8EAE-BF5A-486C-A8C5-ECC9F3942E4B}">
                <a14:imgProps xmlns:a14="http://schemas.microsoft.com/office/drawing/2010/main">
                  <a14:imgLayer r:embed="rId3">
                    <a14:imgEffect>
                      <a14:backgroundRemoval t="1030" b="100000" l="4858" r="92934"/>
                    </a14:imgEffect>
                  </a14:imgLayer>
                </a14:imgProps>
              </a:ext>
              <a:ext uri="{28A0092B-C50C-407E-A947-70E740481C1C}">
                <a14:useLocalDpi xmlns:a14="http://schemas.microsoft.com/office/drawing/2010/main" val="0"/>
              </a:ext>
            </a:extLst>
          </a:blip>
          <a:stretch>
            <a:fillRect/>
          </a:stretch>
        </p:blipFill>
        <p:spPr>
          <a:xfrm>
            <a:off x="6636000" y="1981913"/>
            <a:ext cx="6018205" cy="4876087"/>
          </a:xfrm>
          <a:prstGeom prst="rect">
            <a:avLst/>
          </a:prstGeom>
        </p:spPr>
      </p:pic>
    </p:spTree>
    <p:extLst>
      <p:ext uri="{BB962C8B-B14F-4D97-AF65-F5344CB8AC3E}">
        <p14:creationId xmlns:p14="http://schemas.microsoft.com/office/powerpoint/2010/main" val="29258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2E99-94C9-4A4B-8730-F564E5228351}"/>
              </a:ext>
            </a:extLst>
          </p:cNvPr>
          <p:cNvSpPr>
            <a:spLocks noGrp="1"/>
          </p:cNvSpPr>
          <p:nvPr>
            <p:ph type="title"/>
          </p:nvPr>
        </p:nvSpPr>
        <p:spPr/>
        <p:txBody>
          <a:bodyPr/>
          <a:lstStyle/>
          <a:p>
            <a:r>
              <a:rPr lang="en-US" dirty="0"/>
              <a:t>Agenda</a:t>
            </a:r>
            <a:endParaRPr lang="ru-RU" dirty="0"/>
          </a:p>
        </p:txBody>
      </p:sp>
      <p:sp>
        <p:nvSpPr>
          <p:cNvPr id="3" name="TextBox 2">
            <a:extLst>
              <a:ext uri="{FF2B5EF4-FFF2-40B4-BE49-F238E27FC236}">
                <a16:creationId xmlns:a16="http://schemas.microsoft.com/office/drawing/2014/main" id="{AD5F727E-3131-4F19-BE0E-35A04FC688E7}"/>
              </a:ext>
            </a:extLst>
          </p:cNvPr>
          <p:cNvSpPr txBox="1"/>
          <p:nvPr/>
        </p:nvSpPr>
        <p:spPr>
          <a:xfrm>
            <a:off x="876000" y="1269000"/>
            <a:ext cx="715260" cy="1200329"/>
          </a:xfrm>
          <a:prstGeom prst="rect">
            <a:avLst/>
          </a:prstGeom>
          <a:noFill/>
        </p:spPr>
        <p:txBody>
          <a:bodyPr wrap="none" rtlCol="0">
            <a:spAutoFit/>
          </a:bodyPr>
          <a:lstStyle/>
          <a:p>
            <a:r>
              <a:rPr lang="en-US" sz="7200" b="1" dirty="0"/>
              <a:t>1</a:t>
            </a:r>
            <a:endParaRPr lang="ru-RU" b="1" dirty="0"/>
          </a:p>
        </p:txBody>
      </p:sp>
      <p:sp>
        <p:nvSpPr>
          <p:cNvPr id="4" name="TextBox 3">
            <a:extLst>
              <a:ext uri="{FF2B5EF4-FFF2-40B4-BE49-F238E27FC236}">
                <a16:creationId xmlns:a16="http://schemas.microsoft.com/office/drawing/2014/main" id="{371B2D99-1274-4C72-B42A-10D6AF8432BF}"/>
              </a:ext>
            </a:extLst>
          </p:cNvPr>
          <p:cNvSpPr txBox="1"/>
          <p:nvPr/>
        </p:nvSpPr>
        <p:spPr>
          <a:xfrm>
            <a:off x="1673831" y="1407499"/>
            <a:ext cx="3960000" cy="923330"/>
          </a:xfrm>
          <a:prstGeom prst="rect">
            <a:avLst/>
          </a:prstGeom>
          <a:noFill/>
        </p:spPr>
        <p:txBody>
          <a:bodyPr wrap="square" rtlCol="0">
            <a:spAutoFit/>
          </a:bodyPr>
          <a:lstStyle/>
          <a:p>
            <a:r>
              <a:rPr lang="en-US" dirty="0"/>
              <a:t>Microsoft </a:t>
            </a:r>
            <a:r>
              <a:rPr lang="ru-RU" dirty="0"/>
              <a:t>и искусственный интеллект. Обзор средств и возможностей.</a:t>
            </a:r>
          </a:p>
        </p:txBody>
      </p:sp>
      <p:sp>
        <p:nvSpPr>
          <p:cNvPr id="5" name="TextBox 4">
            <a:extLst>
              <a:ext uri="{FF2B5EF4-FFF2-40B4-BE49-F238E27FC236}">
                <a16:creationId xmlns:a16="http://schemas.microsoft.com/office/drawing/2014/main" id="{BFD33239-EEEE-4176-B4F2-968FADFC24BE}"/>
              </a:ext>
            </a:extLst>
          </p:cNvPr>
          <p:cNvSpPr txBox="1"/>
          <p:nvPr/>
        </p:nvSpPr>
        <p:spPr>
          <a:xfrm>
            <a:off x="876000" y="2469329"/>
            <a:ext cx="715260" cy="1200329"/>
          </a:xfrm>
          <a:prstGeom prst="rect">
            <a:avLst/>
          </a:prstGeom>
          <a:noFill/>
        </p:spPr>
        <p:txBody>
          <a:bodyPr wrap="none" rtlCol="0">
            <a:spAutoFit/>
          </a:bodyPr>
          <a:lstStyle/>
          <a:p>
            <a:r>
              <a:rPr lang="ru-RU" sz="7200" b="1" dirty="0"/>
              <a:t>2</a:t>
            </a:r>
            <a:endParaRPr lang="ru-RU" b="1" dirty="0"/>
          </a:p>
        </p:txBody>
      </p:sp>
      <p:sp>
        <p:nvSpPr>
          <p:cNvPr id="6" name="TextBox 5">
            <a:extLst>
              <a:ext uri="{FF2B5EF4-FFF2-40B4-BE49-F238E27FC236}">
                <a16:creationId xmlns:a16="http://schemas.microsoft.com/office/drawing/2014/main" id="{2BCBBE21-9B25-44E2-BE49-54233E1DABA5}"/>
              </a:ext>
            </a:extLst>
          </p:cNvPr>
          <p:cNvSpPr txBox="1"/>
          <p:nvPr/>
        </p:nvSpPr>
        <p:spPr>
          <a:xfrm>
            <a:off x="1673831" y="2629457"/>
            <a:ext cx="3960000" cy="923330"/>
          </a:xfrm>
          <a:prstGeom prst="rect">
            <a:avLst/>
          </a:prstGeom>
          <a:noFill/>
        </p:spPr>
        <p:txBody>
          <a:bodyPr wrap="square" rtlCol="0">
            <a:spAutoFit/>
          </a:bodyPr>
          <a:lstStyle/>
          <a:p>
            <a:r>
              <a:rPr lang="ru-RU" dirty="0"/>
              <a:t>Введение в нейронные сети и </a:t>
            </a:r>
            <a:r>
              <a:rPr lang="en-US" dirty="0"/>
              <a:t>Cognitive Toolkit (CNTK).</a:t>
            </a:r>
            <a:r>
              <a:rPr lang="ru-RU" dirty="0"/>
              <a:t> Немного математики.</a:t>
            </a:r>
          </a:p>
        </p:txBody>
      </p:sp>
      <p:sp>
        <p:nvSpPr>
          <p:cNvPr id="7" name="TextBox 6">
            <a:extLst>
              <a:ext uri="{FF2B5EF4-FFF2-40B4-BE49-F238E27FC236}">
                <a16:creationId xmlns:a16="http://schemas.microsoft.com/office/drawing/2014/main" id="{4923BE79-198C-4025-938C-2BDCE3608528}"/>
              </a:ext>
            </a:extLst>
          </p:cNvPr>
          <p:cNvSpPr txBox="1"/>
          <p:nvPr/>
        </p:nvSpPr>
        <p:spPr>
          <a:xfrm>
            <a:off x="4038169" y="3868543"/>
            <a:ext cx="715260" cy="1200329"/>
          </a:xfrm>
          <a:prstGeom prst="rect">
            <a:avLst/>
          </a:prstGeom>
          <a:noFill/>
        </p:spPr>
        <p:txBody>
          <a:bodyPr wrap="none" rtlCol="0">
            <a:spAutoFit/>
          </a:bodyPr>
          <a:lstStyle/>
          <a:p>
            <a:r>
              <a:rPr lang="ru-RU" sz="7200" b="1" dirty="0"/>
              <a:t>3</a:t>
            </a:r>
            <a:endParaRPr lang="ru-RU" b="1" dirty="0"/>
          </a:p>
        </p:txBody>
      </p:sp>
      <p:sp>
        <p:nvSpPr>
          <p:cNvPr id="8" name="TextBox 7">
            <a:extLst>
              <a:ext uri="{FF2B5EF4-FFF2-40B4-BE49-F238E27FC236}">
                <a16:creationId xmlns:a16="http://schemas.microsoft.com/office/drawing/2014/main" id="{736B84CB-224C-4ADF-A273-882A0EC4DD3D}"/>
              </a:ext>
            </a:extLst>
          </p:cNvPr>
          <p:cNvSpPr txBox="1"/>
          <p:nvPr/>
        </p:nvSpPr>
        <p:spPr>
          <a:xfrm>
            <a:off x="4836000" y="4007042"/>
            <a:ext cx="3960000" cy="923330"/>
          </a:xfrm>
          <a:prstGeom prst="rect">
            <a:avLst/>
          </a:prstGeom>
          <a:noFill/>
        </p:spPr>
        <p:txBody>
          <a:bodyPr wrap="square" rtlCol="0">
            <a:spAutoFit/>
          </a:bodyPr>
          <a:lstStyle/>
          <a:p>
            <a:r>
              <a:rPr lang="ru-RU" dirty="0" err="1"/>
              <a:t>Свёрточные</a:t>
            </a:r>
            <a:r>
              <a:rPr lang="ru-RU" dirty="0"/>
              <a:t> нейронные сети для анализа изображений. Распознаём объекты на картинках.</a:t>
            </a:r>
          </a:p>
        </p:txBody>
      </p:sp>
      <p:sp>
        <p:nvSpPr>
          <p:cNvPr id="9" name="TextBox 8">
            <a:extLst>
              <a:ext uri="{FF2B5EF4-FFF2-40B4-BE49-F238E27FC236}">
                <a16:creationId xmlns:a16="http://schemas.microsoft.com/office/drawing/2014/main" id="{AC85A894-E00D-490E-88FA-F43781E3BF8E}"/>
              </a:ext>
            </a:extLst>
          </p:cNvPr>
          <p:cNvSpPr txBox="1"/>
          <p:nvPr/>
        </p:nvSpPr>
        <p:spPr>
          <a:xfrm>
            <a:off x="4038169" y="5068872"/>
            <a:ext cx="715260" cy="1200329"/>
          </a:xfrm>
          <a:prstGeom prst="rect">
            <a:avLst/>
          </a:prstGeom>
          <a:noFill/>
        </p:spPr>
        <p:txBody>
          <a:bodyPr wrap="none" rtlCol="0">
            <a:spAutoFit/>
          </a:bodyPr>
          <a:lstStyle/>
          <a:p>
            <a:r>
              <a:rPr lang="ru-RU" sz="7200" b="1" dirty="0"/>
              <a:t>4</a:t>
            </a:r>
            <a:endParaRPr lang="ru-RU" b="1" dirty="0"/>
          </a:p>
        </p:txBody>
      </p:sp>
      <p:sp>
        <p:nvSpPr>
          <p:cNvPr id="10" name="TextBox 9">
            <a:extLst>
              <a:ext uri="{FF2B5EF4-FFF2-40B4-BE49-F238E27FC236}">
                <a16:creationId xmlns:a16="http://schemas.microsoft.com/office/drawing/2014/main" id="{F8442138-3711-40C4-8C08-7AD2F8067BF9}"/>
              </a:ext>
            </a:extLst>
          </p:cNvPr>
          <p:cNvSpPr txBox="1"/>
          <p:nvPr/>
        </p:nvSpPr>
        <p:spPr>
          <a:xfrm>
            <a:off x="4836000" y="5326842"/>
            <a:ext cx="3960000" cy="646331"/>
          </a:xfrm>
          <a:prstGeom prst="rect">
            <a:avLst/>
          </a:prstGeom>
          <a:noFill/>
        </p:spPr>
        <p:txBody>
          <a:bodyPr wrap="square" rtlCol="0">
            <a:spAutoFit/>
          </a:bodyPr>
          <a:lstStyle/>
          <a:p>
            <a:r>
              <a:rPr lang="ru-RU" dirty="0"/>
              <a:t>Хитрости обучения. Как обучить действительно глубокие нейросети.</a:t>
            </a:r>
          </a:p>
        </p:txBody>
      </p:sp>
      <p:sp>
        <p:nvSpPr>
          <p:cNvPr id="11" name="TextBox 10">
            <a:extLst>
              <a:ext uri="{FF2B5EF4-FFF2-40B4-BE49-F238E27FC236}">
                <a16:creationId xmlns:a16="http://schemas.microsoft.com/office/drawing/2014/main" id="{1F604E10-F447-4E71-8E9D-12C78499B9A9}"/>
              </a:ext>
            </a:extLst>
          </p:cNvPr>
          <p:cNvSpPr txBox="1"/>
          <p:nvPr/>
        </p:nvSpPr>
        <p:spPr>
          <a:xfrm>
            <a:off x="6018169" y="1121287"/>
            <a:ext cx="715260" cy="1200329"/>
          </a:xfrm>
          <a:prstGeom prst="rect">
            <a:avLst/>
          </a:prstGeom>
          <a:noFill/>
        </p:spPr>
        <p:txBody>
          <a:bodyPr wrap="none" rtlCol="0">
            <a:spAutoFit/>
          </a:bodyPr>
          <a:lstStyle/>
          <a:p>
            <a:r>
              <a:rPr lang="ru-RU" sz="7200" b="1" dirty="0"/>
              <a:t>5</a:t>
            </a:r>
            <a:endParaRPr lang="ru-RU" b="1" dirty="0"/>
          </a:p>
        </p:txBody>
      </p:sp>
      <p:sp>
        <p:nvSpPr>
          <p:cNvPr id="12" name="TextBox 11">
            <a:extLst>
              <a:ext uri="{FF2B5EF4-FFF2-40B4-BE49-F238E27FC236}">
                <a16:creationId xmlns:a16="http://schemas.microsoft.com/office/drawing/2014/main" id="{153F121D-AF9B-421F-9CA1-8BFEC6F7AD99}"/>
              </a:ext>
            </a:extLst>
          </p:cNvPr>
          <p:cNvSpPr txBox="1"/>
          <p:nvPr/>
        </p:nvSpPr>
        <p:spPr>
          <a:xfrm>
            <a:off x="6816000" y="1259786"/>
            <a:ext cx="3960000" cy="923330"/>
          </a:xfrm>
          <a:prstGeom prst="rect">
            <a:avLst/>
          </a:prstGeom>
          <a:noFill/>
        </p:spPr>
        <p:txBody>
          <a:bodyPr wrap="square" rtlCol="0">
            <a:spAutoFit/>
          </a:bodyPr>
          <a:lstStyle/>
          <a:p>
            <a:r>
              <a:rPr lang="ru-RU" dirty="0"/>
              <a:t>Рекуррентные нейросети для анализа последовательностей. Учимся имитировать </a:t>
            </a:r>
            <a:r>
              <a:rPr lang="ru-RU" dirty="0" err="1"/>
              <a:t>википедию</a:t>
            </a:r>
            <a:r>
              <a:rPr lang="ru-RU" dirty="0"/>
              <a:t>.</a:t>
            </a:r>
          </a:p>
        </p:txBody>
      </p:sp>
      <p:sp>
        <p:nvSpPr>
          <p:cNvPr id="13" name="TextBox 12">
            <a:extLst>
              <a:ext uri="{FF2B5EF4-FFF2-40B4-BE49-F238E27FC236}">
                <a16:creationId xmlns:a16="http://schemas.microsoft.com/office/drawing/2014/main" id="{18F93491-C985-4A32-813E-FE712AD5AA01}"/>
              </a:ext>
            </a:extLst>
          </p:cNvPr>
          <p:cNvSpPr txBox="1"/>
          <p:nvPr/>
        </p:nvSpPr>
        <p:spPr>
          <a:xfrm>
            <a:off x="6018169" y="2321616"/>
            <a:ext cx="715260" cy="1200329"/>
          </a:xfrm>
          <a:prstGeom prst="rect">
            <a:avLst/>
          </a:prstGeom>
          <a:noFill/>
        </p:spPr>
        <p:txBody>
          <a:bodyPr wrap="none" rtlCol="0">
            <a:spAutoFit/>
          </a:bodyPr>
          <a:lstStyle/>
          <a:p>
            <a:r>
              <a:rPr lang="ru-RU" sz="7200" b="1" dirty="0"/>
              <a:t>6</a:t>
            </a:r>
            <a:endParaRPr lang="ru-RU" b="1" dirty="0"/>
          </a:p>
        </p:txBody>
      </p:sp>
      <p:sp>
        <p:nvSpPr>
          <p:cNvPr id="14" name="TextBox 13">
            <a:extLst>
              <a:ext uri="{FF2B5EF4-FFF2-40B4-BE49-F238E27FC236}">
                <a16:creationId xmlns:a16="http://schemas.microsoft.com/office/drawing/2014/main" id="{FCD9A666-A661-442B-8143-28E5A12328D8}"/>
              </a:ext>
            </a:extLst>
          </p:cNvPr>
          <p:cNvSpPr txBox="1"/>
          <p:nvPr/>
        </p:nvSpPr>
        <p:spPr>
          <a:xfrm>
            <a:off x="6816000" y="2579586"/>
            <a:ext cx="3960000" cy="646331"/>
          </a:xfrm>
          <a:prstGeom prst="rect">
            <a:avLst/>
          </a:prstGeom>
          <a:noFill/>
        </p:spPr>
        <p:txBody>
          <a:bodyPr wrap="square" rtlCol="0">
            <a:spAutoFit/>
          </a:bodyPr>
          <a:lstStyle/>
          <a:p>
            <a:r>
              <a:rPr lang="ru-RU" dirty="0"/>
              <a:t>Обучение нейросетей в промышленных масштабах.</a:t>
            </a:r>
          </a:p>
        </p:txBody>
      </p:sp>
    </p:spTree>
    <p:extLst>
      <p:ext uri="{BB962C8B-B14F-4D97-AF65-F5344CB8AC3E}">
        <p14:creationId xmlns:p14="http://schemas.microsoft.com/office/powerpoint/2010/main" val="4421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0CEAF7-4776-415D-A023-050F9C23E98B}"/>
              </a:ext>
            </a:extLst>
          </p:cNvPr>
          <p:cNvSpPr txBox="1"/>
          <p:nvPr/>
        </p:nvSpPr>
        <p:spPr>
          <a:xfrm>
            <a:off x="1072800" y="1269000"/>
            <a:ext cx="2302233" cy="4508927"/>
          </a:xfrm>
          <a:prstGeom prst="rect">
            <a:avLst/>
          </a:prstGeom>
          <a:noFill/>
        </p:spPr>
        <p:txBody>
          <a:bodyPr wrap="none" rtlCol="0">
            <a:spAutoFit/>
          </a:bodyPr>
          <a:lstStyle/>
          <a:p>
            <a:r>
              <a:rPr lang="ru-RU" sz="28700" b="1" dirty="0"/>
              <a:t>7</a:t>
            </a:r>
            <a:endParaRPr lang="ru-RU" sz="5400" b="1" dirty="0"/>
          </a:p>
        </p:txBody>
      </p:sp>
      <p:sp>
        <p:nvSpPr>
          <p:cNvPr id="4" name="TextBox 3">
            <a:extLst>
              <a:ext uri="{FF2B5EF4-FFF2-40B4-BE49-F238E27FC236}">
                <a16:creationId xmlns:a16="http://schemas.microsoft.com/office/drawing/2014/main" id="{BDBD9F71-56BE-4FC7-9095-E80ED315F397}"/>
              </a:ext>
            </a:extLst>
          </p:cNvPr>
          <p:cNvSpPr txBox="1"/>
          <p:nvPr/>
        </p:nvSpPr>
        <p:spPr>
          <a:xfrm>
            <a:off x="4476000" y="1989000"/>
            <a:ext cx="5760000" cy="923330"/>
          </a:xfrm>
          <a:prstGeom prst="rect">
            <a:avLst/>
          </a:prstGeom>
          <a:noFill/>
        </p:spPr>
        <p:txBody>
          <a:bodyPr wrap="square" rtlCol="0">
            <a:spAutoFit/>
          </a:bodyPr>
          <a:lstStyle/>
          <a:p>
            <a:r>
              <a:rPr lang="ru-RU" sz="5400" dirty="0" err="1"/>
              <a:t>Коточеллендж</a:t>
            </a:r>
            <a:endParaRPr lang="ru-RU" sz="5400" dirty="0"/>
          </a:p>
        </p:txBody>
      </p:sp>
      <p:pic>
        <p:nvPicPr>
          <p:cNvPr id="5" name="Picture 4">
            <a:extLst>
              <a:ext uri="{FF2B5EF4-FFF2-40B4-BE49-F238E27FC236}">
                <a16:creationId xmlns:a16="http://schemas.microsoft.com/office/drawing/2014/main" id="{65BFF246-0528-4828-B093-9287B3BCDB2F}"/>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35955" y="3519141"/>
            <a:ext cx="4576088" cy="3324816"/>
          </a:xfrm>
          <a:prstGeom prst="rect">
            <a:avLst/>
          </a:prstGeom>
        </p:spPr>
      </p:pic>
      <p:sp>
        <p:nvSpPr>
          <p:cNvPr id="6" name="Rectangle 5">
            <a:extLst>
              <a:ext uri="{FF2B5EF4-FFF2-40B4-BE49-F238E27FC236}">
                <a16:creationId xmlns:a16="http://schemas.microsoft.com/office/drawing/2014/main" id="{42BE52DA-4131-4749-BFEB-4E9B6E83B4D6}"/>
              </a:ext>
            </a:extLst>
          </p:cNvPr>
          <p:cNvSpPr/>
          <p:nvPr/>
        </p:nvSpPr>
        <p:spPr>
          <a:xfrm>
            <a:off x="156000" y="6309000"/>
            <a:ext cx="4321761" cy="369332"/>
          </a:xfrm>
          <a:prstGeom prst="rect">
            <a:avLst/>
          </a:prstGeom>
        </p:spPr>
        <p:txBody>
          <a:bodyPr wrap="none">
            <a:spAutoFit/>
          </a:bodyPr>
          <a:lstStyle/>
          <a:p>
            <a:r>
              <a:rPr lang="ru-RU" dirty="0"/>
              <a:t>https://www.kaggle.com/c/dogs-vs-cats/</a:t>
            </a:r>
          </a:p>
        </p:txBody>
      </p:sp>
    </p:spTree>
    <p:extLst>
      <p:ext uri="{BB962C8B-B14F-4D97-AF65-F5344CB8AC3E}">
        <p14:creationId xmlns:p14="http://schemas.microsoft.com/office/powerpoint/2010/main" val="47833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indoor, woman, wall&#10;&#10;Description generated with very high confidence">
            <a:extLst>
              <a:ext uri="{FF2B5EF4-FFF2-40B4-BE49-F238E27FC236}">
                <a16:creationId xmlns:a16="http://schemas.microsoft.com/office/drawing/2014/main" id="{D4C7A426-506D-446D-A212-CE6760BF7764}"/>
              </a:ext>
            </a:extLst>
          </p:cNvPr>
          <p:cNvPicPr>
            <a:picLocks noChangeAspect="1"/>
          </p:cNvPicPr>
          <p:nvPr/>
        </p:nvPicPr>
        <p:blipFill rotWithShape="1">
          <a:blip r:embed="rId2">
            <a:extLst>
              <a:ext uri="{28A0092B-C50C-407E-A947-70E740481C1C}">
                <a14:useLocalDpi xmlns:a14="http://schemas.microsoft.com/office/drawing/2010/main" val="0"/>
              </a:ext>
            </a:extLst>
          </a:blip>
          <a:srcRect b="10000"/>
          <a:stretch/>
        </p:blipFill>
        <p:spPr>
          <a:xfrm>
            <a:off x="20" y="9000"/>
            <a:ext cx="12191980" cy="6857990"/>
          </a:xfrm>
          <a:prstGeom prst="rect">
            <a:avLst/>
          </a:prstGeom>
        </p:spPr>
      </p:pic>
      <p:sp>
        <p:nvSpPr>
          <p:cNvPr id="2" name="Title 1">
            <a:extLst>
              <a:ext uri="{FF2B5EF4-FFF2-40B4-BE49-F238E27FC236}">
                <a16:creationId xmlns:a16="http://schemas.microsoft.com/office/drawing/2014/main" id="{59F273CA-3ED1-483B-945E-5892E00F535B}"/>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anchor="ctr">
            <a:normAutofit/>
          </a:bodyPr>
          <a:lstStyle/>
          <a:p>
            <a:pPr algn="ctr"/>
            <a:r>
              <a:rPr lang="en-US" sz="7200" b="1" dirty="0">
                <a:solidFill>
                  <a:schemeClr val="bg1"/>
                </a:solidFill>
                <a:latin typeface="+mn-lt"/>
              </a:rPr>
              <a:t>AI</a:t>
            </a:r>
            <a:endParaRPr lang="ru-RU" sz="7200" b="1" dirty="0">
              <a:solidFill>
                <a:schemeClr val="bg1"/>
              </a:solidFill>
              <a:latin typeface="+mn-lt"/>
            </a:endParaRPr>
          </a:p>
        </p:txBody>
      </p:sp>
    </p:spTree>
    <p:extLst>
      <p:ext uri="{BB962C8B-B14F-4D97-AF65-F5344CB8AC3E}">
        <p14:creationId xmlns:p14="http://schemas.microsoft.com/office/powerpoint/2010/main" val="207268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03012" y="-1"/>
            <a:ext cx="6430450" cy="6994525"/>
          </a:xfrm>
          <a:prstGeom prst="rect">
            <a:avLst/>
          </a:prstGeom>
        </p:spPr>
      </p:pic>
    </p:spTree>
    <p:extLst>
      <p:ext uri="{BB962C8B-B14F-4D97-AF65-F5344CB8AC3E}">
        <p14:creationId xmlns:p14="http://schemas.microsoft.com/office/powerpoint/2010/main" val="1842616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482|3.899002|18.727|22.134"/>
</p:tagLst>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24095</TotalTime>
  <Words>1333</Words>
  <Application>Microsoft Office PowerPoint</Application>
  <PresentationFormat>Widescreen</PresentationFormat>
  <Paragraphs>265</Paragraphs>
  <Slides>50</Slides>
  <Notes>2</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50</vt:i4>
      </vt:variant>
    </vt:vector>
  </HeadingPairs>
  <TitlesOfParts>
    <vt:vector size="64" baseType="lpstr">
      <vt:lpstr>Arial</vt:lpstr>
      <vt:lpstr>Arial Black</vt:lpstr>
      <vt:lpstr>Calibri</vt:lpstr>
      <vt:lpstr>Consolas</vt:lpstr>
      <vt:lpstr>Segoe UI</vt:lpstr>
      <vt:lpstr>Segoe UI Light</vt:lpstr>
      <vt:lpstr>Segoe UI Semibold</vt:lpstr>
      <vt:lpstr>Segoe UI Semilight</vt:lpstr>
      <vt:lpstr>Segoe UI Symbol</vt:lpstr>
      <vt:lpstr>Times New Roman</vt:lpstr>
      <vt:lpstr>Wingdings</vt:lpstr>
      <vt:lpstr>Office Theme</vt:lpstr>
      <vt:lpstr>Тема Office</vt:lpstr>
      <vt:lpstr>MS Brand White 16-9_Dec-2013</vt:lpstr>
      <vt:lpstr>PowerPoint Presentation</vt:lpstr>
      <vt:lpstr>Экспресс-погружение в искусственные  нейронные сети</vt:lpstr>
      <vt:lpstr>Поздравляю!</vt:lpstr>
      <vt:lpstr>WARNING!</vt:lpstr>
      <vt:lpstr>PowerPoint Presentation</vt:lpstr>
      <vt:lpstr>Agenda</vt:lpstr>
      <vt:lpstr>PowerPoint Presentation</vt:lpstr>
      <vt:lpstr>AI</vt:lpstr>
      <vt:lpstr>PowerPoint Presentation</vt:lpstr>
      <vt:lpstr>PowerPoint Presentation</vt:lpstr>
      <vt:lpstr>PowerPoint Presentation</vt:lpstr>
      <vt:lpstr>PowerPoint Presentation</vt:lpstr>
      <vt:lpstr>PowerPoint Presentation</vt:lpstr>
      <vt:lpstr>PowerPoint Presentation</vt:lpstr>
      <vt:lpstr>Распознавание изображений</vt:lpstr>
      <vt:lpstr>Стратегия Microsoft в области ИИ</vt:lpstr>
      <vt:lpstr>PowerPoint Presentation</vt:lpstr>
      <vt:lpstr>Объявляем о скором запуске…</vt:lpstr>
      <vt:lpstr>Боты и Microsoft Bot Framework</vt:lpstr>
      <vt:lpstr>Почему боты популярны?</vt:lpstr>
      <vt:lpstr>PowerPoint Presentation</vt:lpstr>
      <vt:lpstr>PowerPoint Presentation</vt:lpstr>
      <vt:lpstr>Примеры хороших сценариев:</vt:lpstr>
      <vt:lpstr>Боты как замена приложениям</vt:lpstr>
      <vt:lpstr>Microsoft Bot Framework</vt:lpstr>
      <vt:lpstr>С чего начать</vt:lpstr>
      <vt:lpstr>Когнитивные сервисы</vt:lpstr>
      <vt:lpstr>Microsoft Cognitive Services</vt:lpstr>
      <vt:lpstr>Попробуйте сами: @OhMyMirrorBot</vt:lpstr>
      <vt:lpstr>AgeBot</vt:lpstr>
      <vt:lpstr>Понимание естественного языка: LUIS</vt:lpstr>
      <vt:lpstr>PowerPoint Presentation</vt:lpstr>
      <vt:lpstr>Vision API</vt:lpstr>
      <vt:lpstr>Computer Vision API</vt:lpstr>
      <vt:lpstr>Машинное обучение</vt:lpstr>
      <vt:lpstr>PowerPoint Presentation</vt:lpstr>
      <vt:lpstr>Предсказываем вероятность гибели на титанике</vt:lpstr>
      <vt:lpstr>PowerPoint Presentation</vt:lpstr>
      <vt:lpstr>PowerPoint Presentation</vt:lpstr>
      <vt:lpstr>Azure Notebooks</vt:lpstr>
      <vt:lpstr>Нейронные сети</vt:lpstr>
      <vt:lpstr>Самое важное про нейронные сети</vt:lpstr>
      <vt:lpstr>Реализация нейронной сети</vt:lpstr>
      <vt:lpstr>Нейронные сети на платформе Microsoft</vt:lpstr>
      <vt:lpstr>Microsoft Cognitive Toolkit / CNTK</vt:lpstr>
      <vt:lpstr>Microsoft Cognitive Toolkit CNTK</vt:lpstr>
      <vt:lpstr>Как обучать нейросети</vt:lpstr>
      <vt:lpstr>Искусственный интеллект стремительно развивается и теперь доступен всем</vt:lpstr>
      <vt:lpstr>Что понадобится для работы</vt:lpstr>
      <vt:lpstr>Искусственный интеллект на платформе 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Dmitry Soshnikov</cp:lastModifiedBy>
  <cp:revision>150</cp:revision>
  <dcterms:created xsi:type="dcterms:W3CDTF">2016-04-14T10:53:52Z</dcterms:created>
  <dcterms:modified xsi:type="dcterms:W3CDTF">2017-06-05T08:40:19Z</dcterms:modified>
</cp:coreProperties>
</file>